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76" r:id="rId3"/>
    <p:sldId id="277" r:id="rId4"/>
    <p:sldId id="278" r:id="rId5"/>
    <p:sldId id="256" r:id="rId6"/>
    <p:sldId id="257" r:id="rId7"/>
    <p:sldId id="258" r:id="rId8"/>
    <p:sldId id="259" r:id="rId9"/>
    <p:sldId id="260" r:id="rId10"/>
    <p:sldId id="261" r:id="rId11"/>
    <p:sldId id="273" r:id="rId12"/>
    <p:sldId id="274" r:id="rId13"/>
    <p:sldId id="262" r:id="rId14"/>
    <p:sldId id="263" r:id="rId15"/>
    <p:sldId id="265" r:id="rId16"/>
    <p:sldId id="266" r:id="rId17"/>
    <p:sldId id="271" r:id="rId18"/>
    <p:sldId id="267" r:id="rId19"/>
    <p:sldId id="268" r:id="rId20"/>
    <p:sldId id="269" r:id="rId21"/>
    <p:sldId id="270" r:id="rId22"/>
    <p:sldId id="279" r:id="rId23"/>
    <p:sldId id="272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402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F6600-3410-4D8C-B951-2C2EEEE60DEC}" type="datetimeFigureOut">
              <a:rPr lang="en-US" smtClean="0"/>
              <a:t>4/3/2016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43C3-14F3-4045-8F49-7EE5CE33B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203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F6600-3410-4D8C-B951-2C2EEEE60DEC}" type="datetimeFigureOut">
              <a:rPr lang="en-US" smtClean="0"/>
              <a:t>4/3/2016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43C3-14F3-4045-8F49-7EE5CE33B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05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F6600-3410-4D8C-B951-2C2EEEE60DEC}" type="datetimeFigureOut">
              <a:rPr lang="en-US" smtClean="0"/>
              <a:t>4/3/2016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43C3-14F3-4045-8F49-7EE5CE33B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971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F6600-3410-4D8C-B951-2C2EEEE60DEC}" type="datetimeFigureOut">
              <a:rPr lang="en-US" smtClean="0"/>
              <a:t>4/3/2016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43C3-14F3-4045-8F49-7EE5CE33B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615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F6600-3410-4D8C-B951-2C2EEEE60DEC}" type="datetimeFigureOut">
              <a:rPr lang="en-US" smtClean="0"/>
              <a:t>4/3/2016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43C3-14F3-4045-8F49-7EE5CE33B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92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F6600-3410-4D8C-B951-2C2EEEE60DEC}" type="datetimeFigureOut">
              <a:rPr lang="en-US" smtClean="0"/>
              <a:t>4/3/2016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43C3-14F3-4045-8F49-7EE5CE33B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522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F6600-3410-4D8C-B951-2C2EEEE60DEC}" type="datetimeFigureOut">
              <a:rPr lang="en-US" smtClean="0"/>
              <a:t>4/3/2016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43C3-14F3-4045-8F49-7EE5CE33B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072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F6600-3410-4D8C-B951-2C2EEEE60DEC}" type="datetimeFigureOut">
              <a:rPr lang="en-US" smtClean="0"/>
              <a:t>4/3/2016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43C3-14F3-4045-8F49-7EE5CE33B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82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F6600-3410-4D8C-B951-2C2EEEE60DEC}" type="datetimeFigureOut">
              <a:rPr lang="en-US" smtClean="0"/>
              <a:t>4/3/2016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43C3-14F3-4045-8F49-7EE5CE33B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35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F6600-3410-4D8C-B951-2C2EEEE60DEC}" type="datetimeFigureOut">
              <a:rPr lang="en-US" smtClean="0"/>
              <a:t>4/3/2016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43C3-14F3-4045-8F49-7EE5CE33B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10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F6600-3410-4D8C-B951-2C2EEEE60DEC}" type="datetimeFigureOut">
              <a:rPr lang="en-US" smtClean="0"/>
              <a:t>4/3/2016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6443C3-14F3-4045-8F49-7EE5CE33B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763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F6600-3410-4D8C-B951-2C2EEEE60DEC}" type="datetimeFigureOut">
              <a:rPr lang="en-US" smtClean="0"/>
              <a:t>4/3/2016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6443C3-14F3-4045-8F49-7EE5CE33BE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169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Integration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Persistence</a:t>
            </a:r>
            <a:endParaRPr lang="en-US" dirty="0"/>
          </a:p>
        </p:txBody>
      </p:sp>
      <p:grpSp>
        <p:nvGrpSpPr>
          <p:cNvPr id="56" name="Group 55"/>
          <p:cNvGrpSpPr/>
          <p:nvPr/>
        </p:nvGrpSpPr>
        <p:grpSpPr>
          <a:xfrm>
            <a:off x="26541" y="1704319"/>
            <a:ext cx="8793931" cy="4749017"/>
            <a:chOff x="539552" y="2247738"/>
            <a:chExt cx="7497787" cy="3914055"/>
          </a:xfrm>
        </p:grpSpPr>
        <p:sp>
          <p:nvSpPr>
            <p:cNvPr id="4" name="Cloud 3"/>
            <p:cNvSpPr/>
            <p:nvPr/>
          </p:nvSpPr>
          <p:spPr>
            <a:xfrm>
              <a:off x="1201511" y="2418758"/>
              <a:ext cx="1588102" cy="802634"/>
            </a:xfrm>
            <a:prstGeom prst="cloud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" name="Cube 4"/>
            <p:cNvSpPr/>
            <p:nvPr/>
          </p:nvSpPr>
          <p:spPr>
            <a:xfrm>
              <a:off x="4034685" y="5616597"/>
              <a:ext cx="999158" cy="545196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100" dirty="0" smtClean="0">
                  <a:solidFill>
                    <a:schemeClr val="accent2">
                      <a:lumMod val="75000"/>
                    </a:schemeClr>
                  </a:solidFill>
                </a:rPr>
                <a:t>Storage</a:t>
              </a:r>
              <a:endParaRPr lang="en-US" sz="11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" name="Cube 5"/>
            <p:cNvSpPr/>
            <p:nvPr/>
          </p:nvSpPr>
          <p:spPr>
            <a:xfrm>
              <a:off x="4034685" y="5180441"/>
              <a:ext cx="999158" cy="545196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100" dirty="0" err="1" smtClean="0">
                  <a:solidFill>
                    <a:schemeClr val="accent2">
                      <a:lumMod val="75000"/>
                    </a:schemeClr>
                  </a:solidFill>
                </a:rPr>
                <a:t>Compute</a:t>
              </a:r>
              <a:endParaRPr lang="en-US" sz="11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7" name="Cube 6"/>
            <p:cNvSpPr/>
            <p:nvPr/>
          </p:nvSpPr>
          <p:spPr>
            <a:xfrm>
              <a:off x="4034685" y="4744285"/>
              <a:ext cx="999158" cy="545196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100" dirty="0" err="1" smtClean="0">
                  <a:solidFill>
                    <a:schemeClr val="accent2">
                      <a:lumMod val="75000"/>
                    </a:schemeClr>
                  </a:solidFill>
                </a:rPr>
                <a:t>DBaaS</a:t>
              </a:r>
              <a:endParaRPr lang="en-US" sz="11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8" name="Cube 7"/>
            <p:cNvSpPr/>
            <p:nvPr/>
          </p:nvSpPr>
          <p:spPr>
            <a:xfrm>
              <a:off x="6389842" y="4450775"/>
              <a:ext cx="999158" cy="545196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100" dirty="0" smtClean="0">
                  <a:solidFill>
                    <a:schemeClr val="accent2">
                      <a:lumMod val="75000"/>
                    </a:schemeClr>
                  </a:solidFill>
                </a:rPr>
                <a:t>Storage</a:t>
              </a:r>
              <a:endParaRPr lang="en-US" sz="11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9" name="Cube 8"/>
            <p:cNvSpPr/>
            <p:nvPr/>
          </p:nvSpPr>
          <p:spPr>
            <a:xfrm>
              <a:off x="6389842" y="4014618"/>
              <a:ext cx="999158" cy="545196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100" dirty="0" err="1" smtClean="0">
                  <a:solidFill>
                    <a:schemeClr val="accent2">
                      <a:lumMod val="75000"/>
                    </a:schemeClr>
                  </a:solidFill>
                </a:rPr>
                <a:t>Compute</a:t>
              </a:r>
              <a:endParaRPr lang="en-US" sz="11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0" name="Cube 9"/>
            <p:cNvSpPr/>
            <p:nvPr/>
          </p:nvSpPr>
          <p:spPr>
            <a:xfrm>
              <a:off x="6389842" y="3572114"/>
              <a:ext cx="999158" cy="545196"/>
            </a:xfrm>
            <a:prstGeom prst="cub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dirty="0" err="1" smtClean="0"/>
                <a:t>DBaaS</a:t>
              </a:r>
              <a:endParaRPr lang="en-US" sz="1400" dirty="0"/>
            </a:p>
          </p:txBody>
        </p:sp>
        <p:sp>
          <p:nvSpPr>
            <p:cNvPr id="11" name="Cube 10"/>
            <p:cNvSpPr/>
            <p:nvPr/>
          </p:nvSpPr>
          <p:spPr>
            <a:xfrm>
              <a:off x="4034685" y="4308128"/>
              <a:ext cx="999158" cy="545196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100" dirty="0" smtClean="0">
                  <a:solidFill>
                    <a:schemeClr val="accent2">
                      <a:lumMod val="75000"/>
                    </a:schemeClr>
                  </a:solidFill>
                </a:rPr>
                <a:t>JCS</a:t>
              </a:r>
              <a:endParaRPr lang="en-US" sz="11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2" name="Cube 11"/>
            <p:cNvSpPr/>
            <p:nvPr/>
          </p:nvSpPr>
          <p:spPr>
            <a:xfrm>
              <a:off x="4034685" y="3871971"/>
              <a:ext cx="999158" cy="545196"/>
            </a:xfrm>
            <a:prstGeom prst="cub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dirty="0" smtClean="0"/>
                <a:t>SOA CS</a:t>
              </a:r>
              <a:endParaRPr lang="en-US" sz="1400" dirty="0"/>
            </a:p>
          </p:txBody>
        </p:sp>
        <p:sp>
          <p:nvSpPr>
            <p:cNvPr id="13" name="Cube 12"/>
            <p:cNvSpPr/>
            <p:nvPr/>
          </p:nvSpPr>
          <p:spPr>
            <a:xfrm>
              <a:off x="5176580" y="4297748"/>
              <a:ext cx="999158" cy="545196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100" dirty="0" smtClean="0">
                  <a:solidFill>
                    <a:schemeClr val="accent2">
                      <a:lumMod val="75000"/>
                    </a:schemeClr>
                  </a:solidFill>
                </a:rPr>
                <a:t>Storage</a:t>
              </a:r>
              <a:endParaRPr lang="en-US" sz="11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4" name="Cube 13"/>
            <p:cNvSpPr/>
            <p:nvPr/>
          </p:nvSpPr>
          <p:spPr>
            <a:xfrm>
              <a:off x="5176580" y="3861591"/>
              <a:ext cx="999158" cy="545196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100" dirty="0" err="1" smtClean="0">
                  <a:solidFill>
                    <a:schemeClr val="accent2">
                      <a:lumMod val="75000"/>
                    </a:schemeClr>
                  </a:solidFill>
                </a:rPr>
                <a:t>Compute</a:t>
              </a:r>
              <a:endParaRPr lang="en-US" sz="11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5" name="Cube 14"/>
            <p:cNvSpPr/>
            <p:nvPr/>
          </p:nvSpPr>
          <p:spPr>
            <a:xfrm>
              <a:off x="5176580" y="3385975"/>
              <a:ext cx="999158" cy="545196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100" dirty="0" smtClean="0">
                  <a:solidFill>
                    <a:schemeClr val="accent2">
                      <a:lumMod val="75000"/>
                    </a:schemeClr>
                  </a:solidFill>
                </a:rPr>
                <a:t>JCS</a:t>
              </a:r>
              <a:endParaRPr lang="en-US" sz="11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6" name="Cube 15"/>
            <p:cNvSpPr/>
            <p:nvPr/>
          </p:nvSpPr>
          <p:spPr>
            <a:xfrm>
              <a:off x="5176580" y="2949819"/>
              <a:ext cx="999158" cy="545196"/>
            </a:xfrm>
            <a:prstGeom prst="cub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dirty="0" smtClean="0"/>
                <a:t>ACC</a:t>
              </a:r>
              <a:endParaRPr lang="en-US" sz="1400" dirty="0"/>
            </a:p>
          </p:txBody>
        </p:sp>
        <p:sp>
          <p:nvSpPr>
            <p:cNvPr id="17" name="Cube 16"/>
            <p:cNvSpPr/>
            <p:nvPr/>
          </p:nvSpPr>
          <p:spPr>
            <a:xfrm>
              <a:off x="2626971" y="3681153"/>
              <a:ext cx="1070526" cy="1619988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8" name="Cube 17"/>
            <p:cNvSpPr/>
            <p:nvPr/>
          </p:nvSpPr>
          <p:spPr>
            <a:xfrm>
              <a:off x="2678686" y="3299516"/>
              <a:ext cx="927789" cy="545196"/>
            </a:xfrm>
            <a:prstGeom prst="cub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dirty="0" smtClean="0"/>
                <a:t>ICS</a:t>
              </a:r>
              <a:endParaRPr lang="en-US" sz="1400" dirty="0"/>
            </a:p>
          </p:txBody>
        </p:sp>
        <p:sp>
          <p:nvSpPr>
            <p:cNvPr id="21" name="Cube 20"/>
            <p:cNvSpPr/>
            <p:nvPr/>
          </p:nvSpPr>
          <p:spPr>
            <a:xfrm>
              <a:off x="2785738" y="3258626"/>
              <a:ext cx="214106" cy="16355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ube 21"/>
            <p:cNvSpPr/>
            <p:nvPr/>
          </p:nvSpPr>
          <p:spPr>
            <a:xfrm>
              <a:off x="4177422" y="3805793"/>
              <a:ext cx="214106" cy="16355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Cube 22"/>
            <p:cNvSpPr/>
            <p:nvPr/>
          </p:nvSpPr>
          <p:spPr>
            <a:xfrm>
              <a:off x="4605632" y="3817452"/>
              <a:ext cx="214106" cy="16355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" name="Cube 23"/>
            <p:cNvSpPr/>
            <p:nvPr/>
          </p:nvSpPr>
          <p:spPr>
            <a:xfrm>
              <a:off x="5569106" y="2890618"/>
              <a:ext cx="214106" cy="16355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" name="Cube 24"/>
            <p:cNvSpPr/>
            <p:nvPr/>
          </p:nvSpPr>
          <p:spPr>
            <a:xfrm>
              <a:off x="6601062" y="3490333"/>
              <a:ext cx="214106" cy="16355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Cube 25"/>
            <p:cNvSpPr/>
            <p:nvPr/>
          </p:nvSpPr>
          <p:spPr>
            <a:xfrm>
              <a:off x="6708114" y="3572114"/>
              <a:ext cx="181307" cy="12932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Cube 26"/>
            <p:cNvSpPr/>
            <p:nvPr/>
          </p:nvSpPr>
          <p:spPr>
            <a:xfrm>
              <a:off x="6990701" y="3522275"/>
              <a:ext cx="181307" cy="12932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30" name="Straight Arrow Connector 29"/>
            <p:cNvCxnSpPr>
              <a:endCxn id="21" idx="1"/>
            </p:cNvCxnSpPr>
            <p:nvPr/>
          </p:nvCxnSpPr>
          <p:spPr>
            <a:xfrm flipV="1">
              <a:off x="539552" y="3299516"/>
              <a:ext cx="2332794" cy="834673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1" idx="4"/>
              <a:endCxn id="22" idx="2"/>
            </p:cNvCxnSpPr>
            <p:nvPr/>
          </p:nvCxnSpPr>
          <p:spPr>
            <a:xfrm>
              <a:off x="2946317" y="3360851"/>
              <a:ext cx="1231105" cy="547167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22" idx="0"/>
              <a:endCxn id="24" idx="2"/>
            </p:cNvCxnSpPr>
            <p:nvPr/>
          </p:nvCxnSpPr>
          <p:spPr>
            <a:xfrm flipV="1">
              <a:off x="4311237" y="2992843"/>
              <a:ext cx="1257868" cy="812949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3" idx="5"/>
              <a:endCxn id="26" idx="2"/>
            </p:cNvCxnSpPr>
            <p:nvPr/>
          </p:nvCxnSpPr>
          <p:spPr>
            <a:xfrm flipV="1">
              <a:off x="4819738" y="3652940"/>
              <a:ext cx="1888377" cy="225847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45" idx="4"/>
              <a:endCxn id="22" idx="1"/>
            </p:cNvCxnSpPr>
            <p:nvPr/>
          </p:nvCxnSpPr>
          <p:spPr>
            <a:xfrm>
              <a:off x="3317596" y="3381295"/>
              <a:ext cx="940115" cy="465386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22" idx="5"/>
              <a:endCxn id="25" idx="2"/>
            </p:cNvCxnSpPr>
            <p:nvPr/>
          </p:nvCxnSpPr>
          <p:spPr>
            <a:xfrm flipV="1">
              <a:off x="4391528" y="3592559"/>
              <a:ext cx="2209534" cy="274569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/>
            <p:cNvGrpSpPr/>
            <p:nvPr/>
          </p:nvGrpSpPr>
          <p:grpSpPr>
            <a:xfrm>
              <a:off x="6389842" y="2247738"/>
              <a:ext cx="1647497" cy="912129"/>
              <a:chOff x="6034350" y="890197"/>
              <a:chExt cx="2052551" cy="992031"/>
            </a:xfrm>
          </p:grpSpPr>
          <p:sp>
            <p:nvSpPr>
              <p:cNvPr id="39" name="Cloud 38"/>
              <p:cNvSpPr/>
              <p:nvPr/>
            </p:nvSpPr>
            <p:spPr>
              <a:xfrm>
                <a:off x="6034350" y="912281"/>
                <a:ext cx="2052551" cy="969947"/>
              </a:xfrm>
              <a:prstGeom prst="cloud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40" name="Picture 2" descr="https://i.kinja-img.com/gawker-media/image/upload/s--orhKhzhJ--/c_fill,fl_progressive,g_north,h_358,q_80,w_636/18iwgcfj83c3gpng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7934" y="936180"/>
                <a:ext cx="1091580" cy="6144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4" descr="http://the.echonest.com/static/img/logos/250x200_lt.gif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43724" y="890197"/>
                <a:ext cx="1182560" cy="9460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42" name="Straight Arrow Connector 41"/>
            <p:cNvCxnSpPr>
              <a:stCxn id="24" idx="5"/>
            </p:cNvCxnSpPr>
            <p:nvPr/>
          </p:nvCxnSpPr>
          <p:spPr>
            <a:xfrm flipV="1">
              <a:off x="5783211" y="2790802"/>
              <a:ext cx="751553" cy="161152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2" descr="https://g.twimg.com/Twitter_logo_blu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8449" y="2572494"/>
              <a:ext cx="774943" cy="481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Cube 43"/>
            <p:cNvSpPr/>
            <p:nvPr/>
          </p:nvSpPr>
          <p:spPr>
            <a:xfrm>
              <a:off x="3035527" y="3204508"/>
              <a:ext cx="214106" cy="16355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Cube 44"/>
            <p:cNvSpPr/>
            <p:nvPr/>
          </p:nvSpPr>
          <p:spPr>
            <a:xfrm>
              <a:off x="3157017" y="3279070"/>
              <a:ext cx="214106" cy="16355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46" name="Straight Arrow Connector 45"/>
            <p:cNvCxnSpPr>
              <a:stCxn id="44" idx="1"/>
              <a:endCxn id="43" idx="3"/>
            </p:cNvCxnSpPr>
            <p:nvPr/>
          </p:nvCxnSpPr>
          <p:spPr>
            <a:xfrm flipH="1" flipV="1">
              <a:off x="2463393" y="2813336"/>
              <a:ext cx="658507" cy="432062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22" idx="0"/>
              <a:endCxn id="44" idx="0"/>
            </p:cNvCxnSpPr>
            <p:nvPr/>
          </p:nvCxnSpPr>
          <p:spPr>
            <a:xfrm flipH="1" flipV="1">
              <a:off x="3169344" y="3204508"/>
              <a:ext cx="1141895" cy="601285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23" idx="1"/>
            </p:cNvCxnSpPr>
            <p:nvPr/>
          </p:nvCxnSpPr>
          <p:spPr>
            <a:xfrm>
              <a:off x="4692240" y="3858342"/>
              <a:ext cx="1697602" cy="1946922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616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err="1" smtClean="0"/>
              <a:t>Submit</a:t>
            </a:r>
            <a:r>
              <a:rPr lang="nl-NL" dirty="0" smtClean="0"/>
              <a:t> </a:t>
            </a:r>
            <a:r>
              <a:rPr lang="nl-NL" dirty="0" err="1" smtClean="0"/>
              <a:t>proposal</a:t>
            </a:r>
            <a:r>
              <a:rPr lang="nl-NL" dirty="0" smtClean="0"/>
              <a:t> </a:t>
            </a:r>
            <a:r>
              <a:rPr lang="nl-NL" dirty="0" err="1" smtClean="0"/>
              <a:t>directly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ICS (</a:t>
            </a:r>
            <a:r>
              <a:rPr lang="nl-NL" dirty="0" err="1" smtClean="0"/>
              <a:t>pretending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PCS)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4784"/>
            <a:ext cx="8888742" cy="4662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98" t="62308" b="14078"/>
          <a:stretch/>
        </p:blipFill>
        <p:spPr bwMode="auto">
          <a:xfrm>
            <a:off x="395536" y="5013176"/>
            <a:ext cx="6589528" cy="1588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3690300" y="4869160"/>
            <a:ext cx="2609892" cy="576064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75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184" y="274638"/>
            <a:ext cx="8579296" cy="1143000"/>
          </a:xfrm>
        </p:spPr>
        <p:txBody>
          <a:bodyPr>
            <a:normAutofit fontScale="90000"/>
          </a:bodyPr>
          <a:lstStyle/>
          <a:p>
            <a:r>
              <a:rPr lang="nl-NL" dirty="0" err="1" smtClean="0"/>
              <a:t>Verified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direct Soap Calls </a:t>
            </a:r>
            <a:r>
              <a:rPr lang="nl-NL" dirty="0" err="1" smtClean="0"/>
              <a:t>to</a:t>
            </a:r>
            <a:r>
              <a:rPr lang="nl-NL" dirty="0" smtClean="0"/>
              <a:t> SOA 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12776"/>
            <a:ext cx="9505950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44278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184" y="274638"/>
            <a:ext cx="8579296" cy="1143000"/>
          </a:xfrm>
        </p:spPr>
        <p:txBody>
          <a:bodyPr>
            <a:normAutofit fontScale="90000"/>
          </a:bodyPr>
          <a:lstStyle/>
          <a:p>
            <a:r>
              <a:rPr lang="nl-NL" dirty="0" err="1" smtClean="0"/>
              <a:t>Verified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direct Soap Calls </a:t>
            </a:r>
            <a:r>
              <a:rPr lang="nl-NL" dirty="0" err="1" smtClean="0"/>
              <a:t>to</a:t>
            </a:r>
            <a:r>
              <a:rPr lang="nl-NL" dirty="0" smtClean="0"/>
              <a:t> SOA 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7" y="1412776"/>
            <a:ext cx="9045467" cy="5033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7984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Seconds</a:t>
            </a:r>
            <a:r>
              <a:rPr lang="nl-NL" dirty="0" smtClean="0"/>
              <a:t> later…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88840"/>
            <a:ext cx="80645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25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published</a:t>
            </a:r>
            <a:r>
              <a:rPr lang="nl-NL" dirty="0" smtClean="0"/>
              <a:t> in </a:t>
            </a:r>
            <a:r>
              <a:rPr lang="nl-NL" dirty="0" err="1" smtClean="0"/>
              <a:t>the</a:t>
            </a:r>
            <a:r>
              <a:rPr lang="nl-NL" dirty="0" smtClean="0"/>
              <a:t> JET Web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40768"/>
            <a:ext cx="9585180" cy="4131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7400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published</a:t>
            </a:r>
            <a:r>
              <a:rPr lang="nl-NL" dirty="0" smtClean="0"/>
              <a:t> in </a:t>
            </a:r>
            <a:r>
              <a:rPr lang="nl-NL" dirty="0" err="1" smtClean="0"/>
              <a:t>the</a:t>
            </a:r>
            <a:r>
              <a:rPr lang="nl-NL" dirty="0" smtClean="0"/>
              <a:t> JET Web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40768"/>
            <a:ext cx="9585180" cy="4131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94" y="2852936"/>
            <a:ext cx="9239672" cy="3575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827584" y="2204864"/>
            <a:ext cx="1224136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289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Traces</a:t>
            </a:r>
            <a:r>
              <a:rPr lang="nl-NL" dirty="0" smtClean="0"/>
              <a:t> in 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33575"/>
            <a:ext cx="9251950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536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Traces</a:t>
            </a:r>
            <a:r>
              <a:rPr lang="nl-NL" dirty="0" smtClean="0"/>
              <a:t> in 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9" y="1844824"/>
            <a:ext cx="9112250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901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And</a:t>
            </a:r>
            <a:r>
              <a:rPr lang="nl-NL" dirty="0" smtClean="0"/>
              <a:t> in SOA 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268760"/>
            <a:ext cx="8951021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280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And</a:t>
            </a:r>
            <a:r>
              <a:rPr lang="nl-NL" dirty="0" smtClean="0"/>
              <a:t> in SOA 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692696"/>
            <a:ext cx="8951021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88" y="2780928"/>
            <a:ext cx="7772400" cy="3992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150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be 6"/>
          <p:cNvSpPr/>
          <p:nvPr/>
        </p:nvSpPr>
        <p:spPr>
          <a:xfrm>
            <a:off x="3869923" y="4226507"/>
            <a:ext cx="1594774" cy="1046398"/>
          </a:xfrm>
          <a:prstGeom prst="cube">
            <a:avLst>
              <a:gd name="adj" fmla="val 3230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ICS</a:t>
            </a:r>
            <a:endParaRPr lang="en-US" sz="1600" dirty="0"/>
          </a:p>
        </p:txBody>
      </p:sp>
      <p:sp>
        <p:nvSpPr>
          <p:cNvPr id="8" name="Cube 7"/>
          <p:cNvSpPr/>
          <p:nvPr/>
        </p:nvSpPr>
        <p:spPr>
          <a:xfrm>
            <a:off x="3563888" y="5913277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P</a:t>
            </a:r>
            <a:r>
              <a:rPr lang="nl-NL" sz="1600" dirty="0" smtClean="0"/>
              <a:t>CS</a:t>
            </a:r>
            <a:endParaRPr lang="en-US" sz="1600" dirty="0"/>
          </a:p>
        </p:txBody>
      </p:sp>
      <p:sp>
        <p:nvSpPr>
          <p:cNvPr id="10" name="Cube 9"/>
          <p:cNvSpPr/>
          <p:nvPr/>
        </p:nvSpPr>
        <p:spPr>
          <a:xfrm>
            <a:off x="1583453" y="2103928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IoT</a:t>
            </a:r>
            <a:r>
              <a:rPr lang="nl-NL" sz="1600" dirty="0" smtClean="0"/>
              <a:t> CS</a:t>
            </a:r>
            <a:endParaRPr lang="en-US" sz="1600" dirty="0"/>
          </a:p>
        </p:txBody>
      </p:sp>
      <p:sp>
        <p:nvSpPr>
          <p:cNvPr id="11" name="Cube 10"/>
          <p:cNvSpPr/>
          <p:nvPr/>
        </p:nvSpPr>
        <p:spPr>
          <a:xfrm>
            <a:off x="4319972" y="4172500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/>
          <p:cNvSpPr/>
          <p:nvPr/>
        </p:nvSpPr>
        <p:spPr>
          <a:xfrm>
            <a:off x="3846475" y="5805264"/>
            <a:ext cx="293477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/>
          <p:cNvSpPr/>
          <p:nvPr/>
        </p:nvSpPr>
        <p:spPr>
          <a:xfrm>
            <a:off x="1925491" y="1995915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>
            <a:stCxn id="15" idx="4"/>
            <a:endCxn id="11" idx="1"/>
          </p:cNvCxnSpPr>
          <p:nvPr/>
        </p:nvCxnSpPr>
        <p:spPr>
          <a:xfrm>
            <a:off x="2087509" y="2130931"/>
            <a:ext cx="2313472" cy="2095575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168" y="3077887"/>
            <a:ext cx="2456816" cy="604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>
            <a:stCxn id="11" idx="3"/>
            <a:endCxn id="14" idx="1"/>
          </p:cNvCxnSpPr>
          <p:nvPr/>
        </p:nvCxnSpPr>
        <p:spPr>
          <a:xfrm flipH="1">
            <a:off x="3966210" y="4388525"/>
            <a:ext cx="434771" cy="1470745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ular Callout 40"/>
          <p:cNvSpPr/>
          <p:nvPr/>
        </p:nvSpPr>
        <p:spPr>
          <a:xfrm>
            <a:off x="3163666" y="1545168"/>
            <a:ext cx="1659094" cy="901493"/>
          </a:xfrm>
          <a:prstGeom prst="wedgeRectCallout">
            <a:avLst>
              <a:gd name="adj1" fmla="val -26541"/>
              <a:gd name="adj2" fmla="val 13016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REST</a:t>
            </a:r>
          </a:p>
          <a:p>
            <a:pPr algn="ctr"/>
            <a:r>
              <a:rPr lang="nl-NL" sz="1200" dirty="0"/>
              <a:t>(hand off artist </a:t>
            </a:r>
            <a:r>
              <a:rPr lang="nl-NL" sz="1200" dirty="0" err="1"/>
              <a:t>finding</a:t>
            </a:r>
            <a:r>
              <a:rPr lang="nl-NL" sz="1200" dirty="0"/>
              <a:t> in </a:t>
            </a:r>
            <a:r>
              <a:rPr lang="nl-NL" sz="1200" dirty="0" err="1"/>
              <a:t>proprietary</a:t>
            </a:r>
            <a:r>
              <a:rPr lang="nl-NL" sz="1200" dirty="0"/>
              <a:t> </a:t>
            </a:r>
            <a:r>
              <a:rPr lang="nl-NL" sz="1200" dirty="0" err="1"/>
              <a:t>IoT</a:t>
            </a:r>
            <a:r>
              <a:rPr lang="nl-NL" sz="1200" dirty="0"/>
              <a:t> CS JSON format); </a:t>
            </a:r>
            <a:r>
              <a:rPr lang="nl-NL" sz="1200" dirty="0" err="1"/>
              <a:t>forwarded</a:t>
            </a:r>
            <a:r>
              <a:rPr lang="nl-NL" sz="1200" dirty="0"/>
              <a:t> </a:t>
            </a:r>
            <a:r>
              <a:rPr lang="nl-NL" sz="1200" dirty="0" err="1"/>
              <a:t>to</a:t>
            </a:r>
            <a:r>
              <a:rPr lang="nl-NL" sz="1200" dirty="0"/>
              <a:t> </a:t>
            </a:r>
            <a:r>
              <a:rPr lang="nl-NL" sz="1200" dirty="0" smtClean="0"/>
              <a:t>PCS</a:t>
            </a:r>
            <a:endParaRPr lang="en-US" sz="1200" dirty="0"/>
          </a:p>
        </p:txBody>
      </p:sp>
      <p:sp>
        <p:nvSpPr>
          <p:cNvPr id="4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smtClean="0"/>
              <a:t>ICS is at </a:t>
            </a:r>
            <a:r>
              <a:rPr lang="nl-NL" dirty="0" err="1" smtClean="0"/>
              <a:t>the</a:t>
            </a:r>
            <a:r>
              <a:rPr lang="nl-NL" dirty="0" smtClean="0"/>
              <a:t> center of </a:t>
            </a:r>
            <a:r>
              <a:rPr lang="nl-NL" dirty="0" err="1" smtClean="0"/>
              <a:t>this</a:t>
            </a:r>
            <a:r>
              <a:rPr lang="nl-NL" dirty="0" smtClean="0"/>
              <a:t> </a:t>
            </a:r>
            <a:r>
              <a:rPr lang="nl-NL" dirty="0" err="1" smtClean="0"/>
              <a:t>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84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And</a:t>
            </a:r>
            <a:r>
              <a:rPr lang="nl-NL" dirty="0" smtClean="0"/>
              <a:t> in SOA 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268760"/>
            <a:ext cx="8951021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88" y="2780928"/>
            <a:ext cx="7772400" cy="3992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04664"/>
            <a:ext cx="4704483" cy="6457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2987824" y="836712"/>
            <a:ext cx="1368152" cy="5328592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42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And</a:t>
            </a:r>
            <a:r>
              <a:rPr lang="nl-NL" dirty="0" smtClean="0"/>
              <a:t> in </a:t>
            </a:r>
            <a:r>
              <a:rPr lang="nl-NL" dirty="0" err="1" smtClean="0"/>
              <a:t>DBaaS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268760"/>
            <a:ext cx="8765877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84983"/>
            <a:ext cx="8909050" cy="4846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387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loud 52"/>
          <p:cNvSpPr/>
          <p:nvPr/>
        </p:nvSpPr>
        <p:spPr>
          <a:xfrm>
            <a:off x="155575" y="1556792"/>
            <a:ext cx="8808913" cy="5184576"/>
          </a:xfrm>
          <a:prstGeom prst="clou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SOA CS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87624" y="2204864"/>
            <a:ext cx="6480720" cy="374441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Identity Domain</a:t>
            </a:r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572000" y="2708920"/>
            <a:ext cx="2583043" cy="187220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DBaaS</a:t>
            </a:r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en-US" dirty="0"/>
          </a:p>
        </p:txBody>
      </p:sp>
      <p:sp>
        <p:nvSpPr>
          <p:cNvPr id="39" name="AutoShape 2" descr="data:image/jpeg;base64,/9j/4AAQSkZJRgABAQAAAQABAAD/2wCEAAkGBxISEBQUEhQVFRUVGBYYGRYYFxQYFxgfFxcXHBUaGBgYHCggGB4nHBcWITEhJSkrLi4uFx8zODQsNygtLisBCgoKDg0OGxAQGzAmICQsLCwsLDUyLyw0NCwsLCwsLCw0NCwwLCw3LC8sLCwsLCwsLCwsLCwsLCwsLCwsLCwsLP/AABEIAFkCOAMBEQACEQEDEQH/xAAcAAABBAMBAAAAAAAAAAAAAAAAAwQFBgECBwj/xABUEAACAQMBBAUHBA0JBQgDAAABAgMABBESBQYhMQcTIkFRMmFxgZGS0hQVVKEWIzRCUlVicnOxtMHRFyQzU4KDssPwNTZ0orMlQ2SEk6PT4URjlP/EABsBAQACAwEBAAAAAAAAAAAAAAABBAIDBQYH/8QAPREAAQMCAQcKBQQCAQUBAAAAAQACAwQRIQUSMUFRcZETFFJhgaGxwdHwFTIzU+EGFiJCIzTxJENicpLS/9oADAMBAAIRAxEAPwDjFepWlFERREUROI7KRuSn18P11UkrqePBzx4+CvRZMq5RdsZ8PGyU+bJfAe0fxrR8XpOl3H0Vn4DXWvmd49UnJYyDmp9XH9Vb46+mk+V48PFV5cl1kQu6M9mPhdN6tqgiiIoicWdjLMcRRvIfBVLYz445VpmqIoG50rg0dZA8VmyN7zZoJU1FuPft/wBzj0vGPq1Zrkv/AFHk1mHK33Bx8rK0MnVJ/r3hZl3Hv1/7nPoeM/VqzRn6kya/Dlbbw4eVkOTakf17woW92fNCcSxvH+cpGfRnn6q6sFVDOLxPDtxBVV8T2fMCE2resEURFERRF37d3Z1hFsL5bcWUM7oZyxZELti6kQdph3DA9ArjSPkM2Y1xGjwCzFrXUB9m+xvxNF7sHw1u5vP9zxUXGxH2b7G/E0XuwfDTm8/3PFLjYj7N9jfiaL3YPhpzef7nilxsR9m+xvxNF7sHw05vP9zxS42I+zfY34mi92D4ac3n+54pcbEfZvsb8TRe7B8NObz/AHPFLjYj7N9jfiaL3YPhpzef7nilxsR9m+xvxNF7sHw05vP9zxS42I+zfY34mi92D4ac3n+54pcbEfZvsb8TRe7B8NObz/c8UuNiPs32N+Jovdg+GnN5/ueKXGxH2b7G/E0XuwfDTm8/3PFLjYj7N9jfiaL3YPhpzef7nilxsR9m+xvxNF7sHw05vP8Ac8UuNiPs32N+Jovdg+GnN5/ueKXGxYbfjYwGfmaLh+TB8NObz/c8UuNitO+2w7OBbCW3tooWefiURVODbynSSBxGQPZWFHI9zyHEnDzWisH+EpBDXSXBSymsUW+ahSgmiJJjWShIualEg5qVCQlNZhQU2Y1ksU1krYFrcmch4mtgWg6Ug9SsgkmqQswkmrJZha1KySZqVktGoFkus9Cn3Pc/pV/wCvN5Y+uNw8Su3k76XaukVylfRREURFERREURFERREURFERREURFERREURFERRF4nr1K0ooid2Vi0nHkvj/DxqhW5QjphY4u2eq6mTsky1huMG7fTapq3tETyRx8Tzry1TXz1HzHDYNHveva0mTaelH+NuO04n3uslqpq+iiIoiRuLVH8ocfHv9tW6eumpz/A4bNXvcqNXk6nqh/kbjtGB4+twoqXZEmsLGC+o4AA45PcR++vSU2VoJWFzzmkC5v4+8V43KGRpqZ12/yadB9fXQr9u30exoA932359WD2F/OI8o/V6a8nlT9WSPJjo8B0jpO4au3Hct9Lkprf5TYnZ7971d4IVRQqKFUclUAAegCvHySvldnyEk7Tiuw1rWizRYJSsFKKItJoldSrqGU8CrAEH0g86zjkfG4OYSCNYwKhzQ4WIuFSt4+j6KQF7X7W/wCAf6NvR3ofq8w5163Jf6rljIZV/wAm9LWN+3x3rk1WSmu/lFgdmpc0u7V4naORSrqcFTzH+vGvfwzMmYJIzdp0FcB7HMcWuFiEjW1Yooi7/F/ujJ/f/tslcY/7Q7PALP8AquL101giiIoiKIiiIoiKIiiIoiKIiiIoiKIiiIoi0m8k+g/qqRpRegekL7n2Z+mX9lmrl0P1Tu81qrfolQytXVXASoellK3D1CLBalkSbNU2RJM1SoSLmpCJvKazCxKbuakKCmspraFpcU0c1mtKRepWwJNqyCyCSapWYWhNSsloalZhJ0UrrfQp9z3H6Vf8ArzWV/rj/wBR5ruZO+l2+i6PXLV5FERREURFERREURFERREURFERREURFERREURFEXievUrSnezrTrG4+SOf8K5+UK0U0dx8x0eq6uScnGsl/l8g0ny7fBWBVAGBwArxr3ue4ucbkr6AxjWNDWiwGgIrFZooiKIiiIoimdhbZS2BPU63P32vGB4AaTiqdVSunwzrDZb8qtNCZf7WCuGwttpcq2BpZea5zwPIg4Ga41VSOgI1g61z5oDEepStVFoRREURFERRFXd8d2UvIsqAJ0HYbx/IbzHu8D6897IWWn0Eua/GM6Rs/wDIee0dio11GJ23HzDR6LjUiFSVYEEEgg8CCOYI7q+qNcHAOabgrypBBsVrWSLv8X+6Mn9/+2yVxj/tDs8As/6ri9dNYIoiKIiiIoiKIiiIoiKIiiIoiKIiiIoiKItJvJPoP6qkaUXoDpFP832b+mX9mmrl0H1Tu81qrfolOod24lijaefqmcZ0nSPPjj4ZGa2mseXERtuAqQoow0GR1idycw7qROFaKfWhJBI0nGAeRHnwPXWBrntwc2xWbaBjrFrrjsSb7CtASpu1BBwQSmQRwIPGshVTkXDPFYmkgBsZPBNbrd5lukhBJVxnVjkB5frGPrFbG1YMRedI1eC1PoyJhGNB1+KczbBtFJVrtVI4EExgj08a1iqnIuGeK2upIGmxk8EXW7NrGcSXWgkZAYoDjx4+ijKyZ2LWX4qX0ULMHPtwTZthWP01Pej/AI1nzmo+33FYc2pvud4W13uraRkCS7CEjI1GMZHiMnlUMrZ3/Ky/FS+igZ80luCaNu7s8/8A56e9F/GtnOqkf9ruK181pT/3RxC3l3Et0j6ya7Crng+ECEHyeJP76xGUpXOzWM7MSVkcmRBuc9/bhZav0dROivDdZU8S5CsunB4rpIzxx3+NSMqvaSHs7NGKj4TGWgsfhtTP7D9nZ0naKFs4wGi5+GNRrYa6ptfksNxUCgptHKeC3vtxrCJtMt8I2xnSxiU4PI4JqGZRqHi7Y7jtWbsn07DZz7cEpH0ZQt2xcsYSgYOAhzzJOeWnTgg+msDlaQYZovfrWYyZHpzsE1tdx9nSuEi2gHds4VWiJOAScAHJ4An1VsdlCpYLujsNxUNoYHGwf4LMvRzawxI11edSzYByYwurHEKW599QMqTSOIjZfjoWXMI2tBe6ygd+d0orGOB4pWkEuriQuMAKQQRzzmrdDWvnc5rhay0VVM2JoLTe6tnQp9z3H6Vf8ArmZX+uNw8SruTvpdqnt999Y9m9T1kTydd1mNJUY6vRnOo9+seyuWr6r9p0yWZfTLDPF5yEYDzkK2rHoBoiut3t2FbKS8QiWJI3lBQg6ggJIGeGeBGDyPOiKN2PvrbzWD3rhoYYywbXgns4HALnJJYAAcSTiiKtL0wwZLfJbnqQdJk7HDPLIzpB4jhqoiv0G1YWt1udWmEoJNbgoApGdTa8FeHHjRFQ9o9MVqshSCGWcD77ggIHMqDlsekCiK0bl72w7ShaSJHTQ2lg+nngHslSQRg+aiJ1d7wxIcKC5HeMafb3+qqclaxpsMVfiyfI8XOCxabwxOcMCme840+3u9dI61jjY4JLk+Rgu3FR+3t94LO8itZo5gZtGmUBOq7bFeJLZGCOPDgCDVxUFaKIqtsnfmC5vZbSKOYtD1mqXEfVfayFbB16vKOBw44Pdxoiro6arDAJhuhnxW3/APmoimrTpGtZNnzXyxz9VDIsTLiLrCW6vBUCTTj7avNhyPrIou36ZNns2lkuU8SyRkD0hJGb2CiK6W224JBE0b61mGUZQSD6fDjwweR4GiLxwBXqVpAvgFZbODQgXv7/AE99eGrqk1Exfq0Dd7xX0rJ1IKWnbHr0nedPpuCWqoryKIiiIoiKInuyLtIpVkddeniBkDj3Hl3c/TitNRG6Rha02utUzC9uaDZWb7Nl/qW98fwrl/CndLuVLmR2rK76pnjE2Pzh/ChyU7pdycydtVpVgRkcQa5JFjYqks0UIoiKIiiIoi5d0obHEcy3Cjsy8G/PUc/Wv+E+NfRv0llAzQGnecWaP/U+h7iAvO5Wp8x4kGg6d6o9euXJXqHo3sY59iRRTIHjdrkMp5H+dTHj6wK4FS4tmuOrwC2DQpH+T7ZX0KD3aw5zN0ipzQj+T7ZX0KD3ac5m6RTNCZbV3P2VAms7OWQd4ihMjDz6V4n1Vk2omcbZ/eosFURtrdbODbKO45tpeGOYOBVnk6vb3qLtVs2HutsW8gWeC0haN9WCY2U9lircGwRxU1XfNOx2a5xvvUgApvvHsPYNgivdW0CK7aVxG7knBJwqAnGBz5cvEVMclRIbNceKEAJlawbuSWs10lvEYYCA7mGVeJxhQGALHtLwH4Q8ayJqg4MJNz1p/FN9hPu3eTpBBao0j6sAwSKOypYkkjA4D9VZSc6jbnOdhvUDNKl94dhbAsUD3Nvbxg+SNBZ2xz0ouWbmOQ4Z41rjkqJDZpKkgBUtt6N29WBs1yPwuqhx6cGXOPVmrPJVVvn7ysbtVu3a2Tu/fqTbW9uxXykKFXXzlW44844eeq8j6mM/yJ4rIWKmJtw9korM1nbqqgkkrgAAZJJ8MVqFTMf7FTYKmfO26n9VH/8AzXHwVazKzaeI9Vj/ABVxtdxtkSIrpZwFXUMp0cwwyD7DVY1EwNi4rKwSv8n2yvoUHu1HOZukUzQj+T7ZX0KD3ac5m6RTNCb76WavNsuMjs/K+XmW2nOPRwxWUDy0PcNnmFhIwPGaU0u/59tLq+JiiBBx4L5XtYhfQKuM/wCnps7W734YrmP/AOpqc3UPfjgltzrgw3Etq57yR6V549K4P9msaxokjbM337KyoXGOR0Lvf/IULdWpluLvHNDM+PHTKA3/ACkn1VaZJmRx312Hcqj48+SS2q571aNk7bU2RmfBeFShJ5k8NPH8rseseaufNTkT8mNBx97sV0YakGDlDpbh734Kk3sDCFJnPGZpfXp05PrZm9ldWNwzywaG2XIkYcwSO/sSpvfdlF3Brzo6uPVjnp1tqx58ZqpQB3IuzdNzbfZXK+3LNztFhfddN3udkYOY5va3x1mG1u0d3osC6htoPf6rffzQLu2D8I9EernnT1h1cuPk55cajJ+dyL83TjbfZZZRzeVZnaLC+6+PcmW2hsjqH6hn63HY/p+fdnWMY8a2Q89zxnjDXo8lpn5jmHMJvq+bzwWjW8qbCfrAQGmVkB/BOnjjuBbUfXnvqc5jq4ZuzHfimY9tAc7bhuwSG8N6/wA3WFuhwJFJYctWGAQHzZJOPMPCsqeNvOJZDqUzvdzeKNutWy33BsYUDyayYxqLlyB2eJOBwA4Vz35RneSBr1WXRZk+CMAnVrVP2dsl9rS31wcjsnqhy7fDq19SKAfz810ZJhRsjjHbu19+jcqMcRq3PkPZ5Ke6ONsdZYTQMe3Ar4zz0MGI5+Dah5hiqmUocyYPGh3irdBLnRFh0hc82dYSi2N7CxBt5VBx97kAq/o1cCPyh567EsrDLyDxg4ewudHG4M5VukFWzpD20l5sy1mXgTKQ6/gsEbUv8PMQe+ufk+B0NS9h2d1wr1XKJYGuG1HSl9xbO/M/y46ZL+vJ71pXfTZ71KS6Ex/Nrj9KP8C1Wyx/sDcPErfk/wCl2qK6fOdj/wCY/wAiuUry6dtnZEN3C0U6B0Yd/MflKeasO4iiLiu6ly8NttqyLFkSC4I8A0eqNyPDUNPu0RSW72xJbzduSKAAyCdnVSQNehlJXJ4A4zjPDIHLnRFtuvv+tnCthtG0dFRShOjmpJz1kLDLDicsurVnlRE66Z9udbb2cVu4aK51Sagey4TQIwfNqfPmKDwoi6Nu3sGGygWGFQMAamwNUjY4s57yfq5DgKIm+24khikaJFRp2UOygAscHi2OZ0jGeeMeFVax5bFhrwV2gjD5sdWKabC2crjJqnBFfBXKyoc02CNubNVFyKmeK2CijqXONiqj0ibKN1skTYy9ox495jYL1g9ABRvRHVqjeXRY6sFUr4wybDXipWPff/sD5Xq+3hOp8/XeQCR7JMfg1bVJI9D2wuo2e9ww7dzlhnn1agiP25Z8+DjwoioHRrvpbbOjlFxFJJ1vVldAjONIbOdbD8IcqIrpvhvHDf7v3E0CMidbEmGCA5WaLJ7DEd476Iodt6Nnjd5baRlefqnVU0MSjlmKOWI0rpJDZz3cM0RXLog2fJFsxOtUqXkeRAwwQrYA4HlnBb0NRF5n2amZVHnz7ONdzKMnJ0z3dVuOCt5IiEtZG07b8MfJdW6Nt0YdoG465pVWIR6ShUZL68g6lPIKPerykNMHszydduFvVeoyrleSllEcYBNrm/XfdsTy73EiG2IrKNpTE0fWOxKa1ADZIOkDygi8j5VZCkBeRfAD2Pexavjb20fLOAzi4gDVgL30+7pxv1uBBaQRm2NxLLJKEVCVbI0uxIVIwSeyPbWE1O1g/je6nJuV5aiQiXNDQL30awNZ61Vp9y9oIhdrWTSOJwAT7oOfqrSYJAL2XUblSkc7NEgv77Ew2TsS5uiRbxPJjmVHAeGWPAe2sGsc7QFvnqoYBeVwCl9n7kXTXcNvOjQGYSEMQGGI11McK3HjpHP74VuZTPcbHBUJ8s08cRkYc7EC2/8AAKmry1OynFu0UkxdsrIF0iQkJlUHEnGpR6TXLr8myPluHYaAtUE4rWmUEC2kX0DHSnl9Pcwx9bJYzKnMt2TgeLAcVHpxVU5GmAuSsI3wSPzGSglNrXa0kkRmjs5WjXOXABUY591QMkSkXDlte2Nj+TdIA7YrJu5YPcsQyNDox1itjUmoAopHcxUhsdwIzzGdsGQpXP8A8hs3bt3eq5dVXxRYMIcerQpZrXZxdoVuUMyBsxiaIydkZOU58MceFdSXIFO2LOIcANfsWXPjynM54FhiouLZM7DIjbHox+uvNMybVPGc1htw8V1nVcLTYuCRS0kLlAjahzXByPVWltLM55jDTnDUthmjDc8kW2rL2cgHFGHa08jxPgPE1LqSZouWnTbt2IJozoI0X7Fv8hdZYEkRlE0gQd33rM2CRzCqxx5qv0eSJpZQ2UFotcny3qtPXRsjLmEEqD6XNiotrKiZbq1SQFsZBDHVjAH3mfbXYyaxlBlaOOMmzhY36722awFTme6po3PcBcHDs9lcIr6KuAvVPRP/ALJg/Puf2qavPVX1T2eAW1uhW+q6lFERRF5u6W7ZY9sXGkYD9W+B4tGur2kE+kmu1SG8IWp2ldb6HWA2Lbk8ADccf/MS1z6z6x7PALNuhcm3y2vLtnagS37S6upt144x99IfAHBcnuVV8K6ELBBFd28+nvWsCblWjpXjj2fsyz2dDyZi7nhlxHxZm87SOG/sY7qr0l5JHSu93/CydgLLHQFsjMtxdEcEAhQ+dsPJ9Qi941Ne/AM7fTzRgXO97Nuve3c1wxLaierH4MYJ6tR4cOJ85J76uwxiNgbx3rAm67PsHow2XJZREq0zSIj9eJJFLFlzlQraQOPAY8M5PGuW+rlDzq6lsDQpLcjo9g2bLLKrtK79lGcKDGnAleHAsTzbA4AcBxzhPUulABwQNsoLpw3n6m3WzjPbnGqTH3sQPL+2wx6FcVtoYc52edXj+PRQ4riM0TKdLAqcA4Iwe0oZeHnBB9ddUG+IWC9S7lyFtm2RPEm2tyfXEma4MwtI7efFbRoUzWpSiiKmdI900TWDoCzC5fSAMnJtbgA4HPGc+qrdIwPJaThbzC01DyyMuaMVFbI3Z1QCaaf5PqJA1DHfgZLMOJIPCr81ZZ+YxudZcmGjvHnvdmo2nseS0aGeFzOCdQZRnlgjyScgjPGkVQyYOjeM335JLTugLZIzne/NSG6YZtoTuUYI6ykFlYeVKhA4jwrTVECnY24uLeC3UgJqHusbG+rrCidobHmS5a3jDdXI64ODpxx0kn8nU3sqzHURuiEjrXAPvtVaWnkEpibexI3ewpTf+yKxWyRIxCLIvAE4wEAzj0VXyfIC57nnTbzVjKMZDGNaNF/JI77K4u4HEbOFSMkBSQdMjEqSAef76mhLTC5pda9/BY1wcJWuDb2A8Vh95x+LAfUf/hqRSD73vihrD9n3/wDKN8rdpb60+1sUYQ6hpJUAy9oEgeBqKN4ZBJjY424JXML548LjC/FSG3NhWbQ3SR24WSGPUrKMEkozLjTxPFcYrTDUzNexzn4E+eK3z0sDmPDWYgau5VuKOdtiSIyyFlnAVSraguEPAYzjJarxdGK0OBFrYnrxVJrZDQlrgb3wHVgl9rbuTz7Ns5IlYywqQU5MQTnIB7wRy85rCGqjjqJGuODjpW2Wle+njLRi0aEhtve69ntWga0kRmAV5AJOXDUNBThnlz5E1lBRQRyiTlAQNAw7Mb+SS1cz4yzMIJ1oh3EjjiiM98Ld5FB6ttK8SBkDLjURkCjsoue45kecBr6uCyZQtY0Zz7E6kyOyptl7QwokmieMqzrGxysgIOcZ4q4DY8APGszMyrp8bBwOAvs/CxETqabC5BCneiiwPyS5jnjIV2wVdSoIKYPPuqtlWQGZrmHQNW9WaBhEbg4a1Rt5d3bq1lkt1WWSHUJEIVmBGCFPAcGwSp849FdSmqoZWiVxAdaxx99ipTQSMcWC5GlWXpUBFls8HgQp4f3cdUslH/NJ71qzXfTYpToU+5bj9N/lpVbLH1xuHiVvyf8AS7VC9PrYawz4XP1G3rlK8n+2OmGAoUsopZJ24JrVQoJ5dlWLORz0gcfEURMtibqS2mxtpXFzkT3FvKSreUqhHPa8GYsSR3YXvzRFpufvI9hsITpAZh8pYNxwqLkamYjiOWkHGMkZ8CRG/wD0g7PvNntGiO0raSodNPVEEEsX5ZwCOyTnOORNESN5uLcTbAtcIflEBmkEXEOY53LMgHMPjQ2OeQRzNEU1u30tWxhC3oeKZOy5CMysRwJwo1KeHFSOB7zRFYNkbfi2tDcdQrKsThVZ8AsQobOB5I4448fMK01EXKRlo0qxSzclIHHRrSNhtBoCVYEY7u8equWyUswOBXXmp2zDOaUX20WmIVQST3DmfVUvlL8BiUhpmw/ycVYdn7MVbcxSAMHDBx3HUMMPOMcK6VPFybA06VyKqblZC4aNS4Au70/y/wCadTaPlOr1aP6bl5XUcfScVvVdeiepVItCAKqppUDkAFwAPUKIuIdEm9VnYwzC6YqZDGVxG75Cqc+SDjnRFa9/tv217sO4ktWLIssKElGTtCSFiMMATwZeNEVUu93Xi2XZbTtAFlhUGUYyCA7aZCvfjk3ipzkaaIut7obxx39qsycG8mRM5KOANS+jiCD3gg0ReUdi/wBL6j+6upln/VO8Lrfp7/c7Cu69G7G22LeXHezylT+bGiL/AM4b21y6dv8ABjfeJPlZY5ZkL6x/VYcAPO6tO2LfqLi4uz5UqW1pCe8NLKVJHiNUkR/ujWbANHaewf8APFc4vc5obqF++1/JMt+IruW+sVstHWQiaUmQfa1Dr1Ss2PznwBnj3HFaS8tdYC+HDEeivUscJge6ZxAuLW0mwNx3g8FK7uWt+krfK7uGddPkLGqMjZGDlcZXGrmM8q23u3EWPvaqUvJ3/wAd7ddvJMN05xJZ3cdm8aTrc3gOVyEY3EhiLKO7q9GDy4d+MUcwMtmjAi/r3rN0jnyDlycLDrsNFr9XFRm6Av32q42gVLW1uwUqqgN18iaXBXgRiFxy8fCsGOJDiRbEW8/JWaxlOyOMQOJvcm+3Cw7MU93SvHvdoXU0wQrZu8NvgcQHY62Oc9rSqDI/CaoADv522gdmvt8kqWmnY2Fp+YBzu3QOzvv1KY2Fa7QE05vZIJIZP6ONAcx8TlSSg1KRjnk5rO922Ix8lVl5IOBiJ7bDHsUFuzdJYbEecKCqvcOik8GzcOsHHjzHV8fPWMhbG0X0ADw9VZzJKyrLf7OJ7vwE63avXbZLXJwJbhpZWK9xklKrjv7MYRQfBBVfKsxip3ubqAA7bet1rpoRzkRuxsT3X9FW7qw65dCgByGWNtIJQupQFfA9rzV4ijlkEzQ0F1yLtv8ANYg2PDXo0r0UzW5hJwwOOzBW6Cw2grxE3kSjUmYeqTSygjUqnywdOcHUeOK93C+Y/Va0bib+ncvMSiEfIT22TgxBtrhhzitCD/fzDT+ztWbWgFztub3Z3/6WLicxo6z5I2Te/KLq4ZgoS1YxpjOdTKGkZu7OkpjHIM3PNa2OZI3lbaC4A7jYkbyD+LlZva5n8L6bE+QTDd7eG4mv3hlEZiaJ5YyqsrR6HRCrEsQ2RIDnhyPCtNBXMrInODbFptpve97HVs0LZV0pp3AXvfyVe6RZNUd6fCKQe7GR+sVwRJnZaYR02jgQCuqxubQkf+JPG5Xnivqa8yvVPRP/ALJg/Puf2qavPVX1T2eAW1uhW+q6lFERRF546aVxtd/PFCfqYfu+quzRfR7StTtKWk3q6jd23tI2+23BuNeDxSLr5A3o1nK+gPWPI51QXnQLcbBTfBWzoR3U6uI30q9uUFYQfvY88X9LkcPyQPwjVetmueTGrTv/AApaNaoPSxtf5RtWcg9iHEC/3ees/wDcZx6hVykZmxDrxWLjiu1dGWyPkuy7dCMO69a/jql7WD5wpVf7Ncupfnyk+8FsaLBck6Sej+WykknhUvasS2VGTDk5KuB94M8G5AcDjmejTVIeA12nxWDm2UbuPv3cbOcDJkts5eE8cZPaaPPktzOOR454nIznpmyjr2qA6y9FXe1Iordrh2HVLGZC35OnVkeORyHfmuM1hLs0aVtXAd3LOTbm2TJMPtZbrZRzCxpgRxZ8/ZXzjWfGuvIRTw2GnQN+331LWMSmvSvDo2xdcMAmJh64Iv3g1lSG8Le3xUO0rufR6+dk2J/8PEPYgH7q5VR9V28rYNCsNaVKKIqP0n3zwfIJUxqW6OMjI42844gHz1doYxI8sdoI8wq9VKYoi9ukKq7Z3lnulVZdGFOQFBHHGMnJPdn2muxDSRwklt1wJquSYAPsnOzN77mCJY00FVzjUpJ4knGQw4ca1y0Mcji83uVsirpY2hjbWCdHfy78Ivcb4q1/DYev32LZ8Sm6uH5ScW/t0qhftR0gDLK2TgYyTq51JybETfH32LEZTlAtce+1axb+3SqADEcd5Uknzk6qk5NiJvj77FAypKBa499qyekK7/8A0+43x0+Fw9fvsT4rN1cPytW6Q7sd0PuN8dT8Lh6/fYo+Kz9XD8pM9I954Q+63x1PwqHr99ij4tPsHD8ptHv/AHSyO4EOp9Oey2OwCBjteeszkyEtDbnD3sUDKcwcXWGPvalD0l3nhB7jfHWPwmHaeI9Fs+KT7B77U3uuka+bTho0wc9lOfAjB1EjHH6hWbcl0403Pb6IcpTnYFv/ACm3o7oPcb46x+EwbTx/CzGU5tgVc3i3glvZBJMVyq6QFyFAyTyJPHjz8wq5TUzIGlrNarTzvmOc5TcPSdfKqr9pbSAMlGLHAxknXxNVTkmAm+PvsVtuUJgLWCS2h0k3ksUkT9SFkRkJCsGAYEHB18Dx51kzJULHBwvhj7wR1fK4EWC3i6Ub8KB9obAAyUbJwOZw/OoOSICb48fwshXygaFDbzb3T3wQT9WOrLEaAV8rGc5Y+FWaaijpySy+K1TVD5gAQuhdCf3JP+n/AMuOuLlj643DxK6OT/pdqv1zZxyY6yNHxnGpVbGeeMjhyHsrlK8sW9jFGcxxoh/JVV/UKIlZY1ZSrAMpGCCAQQeYIPOiLSC0jRSiIiqc5VVULx58AMURR0O7VjE/Wpa26OOOtYYww84IXIPooifR30TLEyurLNjq2BBD5RnGkjn2FY+gURRV1szZ93Mwkt4ZZFyCzQgkYxkdYVweY4ZoiU2Xf2UcMnUaIooQWfEZiRMDLEgqAMDifAc6Inl5JbkuJTGTGgkbVjKIdeGOeQ7D8fyTWDo2v+YXWxkr2fKSFpJcW1uF8lC+cAL22AxnCqNRAyM8OGeNGRsZ8osj5Xv+YkpZtpwiJZesUxtp0uDlW1eTpI5581ZrWm621oZkugIjLKmhJhgl10l8K3IjSpbI7hRE/hlWRAykMrDII4hgeRHiCKIoj7D9nfQbT/0IfhoicJu9ZiFoBbQCF21NEIoxGzDGGKYwT2V4/kjwoid29jFHEIkjRYgCojVVCAHmNIGMcTwoib7L2Ja22r5PBFDqxq6tETVpzpzpAzjJx6TRF5B2W+JV8/D2jh9eK7WU48+leNgvwxV7IsvJ1sZOvDiLDvsux3u27aPdhYIp4nlYKzIrqXUvMZmDKDkY4jj6K5WYWSxsIti0cLBZMaaiWaUYizzfeDb8blZN6N7bSW/2dGLiAwJI80kvWJ1YKRydSNecZ1A8PylrBjXGQtAxAvxsPAlYCIspDKR8xDRuFyTxATuz33sRtW4D3ESo8FuI5i6iJtBmZ16zOkEdcO/jx8Kza3PaQ3Egm416lolgljY1zxYOFx74HdZNd1LrY+zmueqvY5JXCu7vInbA6woEYdlznWSRk5YZ7qwbHIGWJJAOvUcMPBbqqR08gIjDcMABa4xN/HHYFE7C2NsiOWC7G1VWYaHcLc26ljwZ0bGCULcCp5jhWUcM0ILcS3YRhv6lsq68VWHJgHQCL3tqHXs8FYtm797PfaNyDNHGOqgVZZGEaS6GnLhWfA7JlHA88kjI40jBljuzGxOjsVaopZact5UWuLj3t6tSgNgbxbP2df3EAmL2twI3E5ZZEEhDawXQY0lWTtdxU5PHhjC1rm8m0/yaThr9g3VutiqJGtqZG4EDQNmi+8diZ3m7ewokkljvlkKK7pClxAxJUEqo09o8cD99RJHMBZ7nWOGPXqWymrM97WxwsuMbhui2vsSm9O27cbCtbaCeGVwLdJBG6sRojy5IUnHbUe2tOULtuCLXPcrH6fidJUmU6gces/8AJTro53lhgsxaX5ESHW0Mr8InSRmYq0nJHUluZHDTipa+KujLW4m1nN16LX22O0eKpV8L6aqc4aM4kHvt2aFLX209n27W9xDMs6JOBK0cqyCJWilXWwj4EBmTOc4znuqrSZNp6SbN0PcDmg6dw0eurWsJqmeojxH8RpsnV/tDY5u4rx7q3Zg4VHDxsqsI5MBpBnQNOsgEjj5zirbKaRs5Oc65b8l8LXGIHDitBlvCG5osDp8ktszeG0+X3pM8XWHqI0TrF1OscPWgquckZnfiPA+FS54ZAZT8uJvq1N07xZRyZc9rLY7OJ8FD7r7fitLi4iu3WKO5ZJY5XOmMsIljljZzwU4jVhnnk+HGhkaQVFG1jcXNuCNdiSQd2NuxWspRlk2fqNrdgt5Kc2TtbZUM5WO6iMjqmC0ikMrM+kRt5LcQc6cnyc91WKWijpI3Zmi5zidVhoOyw2rRPNLUObnDG2CpHSLdBLCeTUCZcjT3jrHwfqJPqrhZHgE+Uo5A693OcRstcjvt5XXXq3mOmcy2gAb9S4XX09eZXqnon/2TB+fc/tU1eeqvqns8AtrdCt9V1KKIiiLz503rja3pgiP/ADSj91dih+l2nyWt2lQm4O7LbRvUiOeqTtzMM8EB8kHuLHgPSx7q21EvJMvr1KALlei9uX6WdlLNgBYImKqOA7K9hQO7JwB6a4rGl7w3athwXmfdfZjXt/BCx1GaUGQnvAy8x9JVXruSv5OMuGofgLUMSu/b5b+22zZYYpVdzICxEenMajgrFSRkE5AH5LeGDyIaZ0oJGpbS6ybnpT2SUJNwfDT1M+rlyxo+vlWXM5r6O8KM4LgN8q3F24tIiomlYQxcMjWx6tMDgOY4ch44Ga67f4tGedAxK1ro/S7tkQW1tsqJs9VHEZiO/q1AiQ+tdZ9CeNUaOPOcZT2eazcdShdidGu1ZIUmhdIlmVXA66WNyDxXUEXwOcZ762vq4Qc1wvbqBUBpVb3q2NcWdz1N0weXQrag7ScGyF7TAH708K3xSNe27NHBYkWXoHovfOx7PzR491mH7q49T9Z29bW6Faa0KUURc86ZT9ps/wDif8iaujkz63YqWUf9dy58stehzV5UOWwmqM1TnrbrqjNWeeumS7bNnsu0lVFcsI0weHNGOeH5v11wRT8vVPYTbSe9d51TzekjeBfQO5NI98L1gGXZ7sCAQQkpBB5EELxFbDQwA2Mo7vVaxX1BFxCe/wBER77MJVjvbXqY5AQSysOB4ZKsvFe4/wChUHJ4LS6F9yPfFS3KJzw2aPNBSt49nshGeIdZLNxRSQcJnI49yDx5scc8ZEME9a4NcbAad/r4LJ/IULS5ouXaN3omcu/V0rpGbNdbqGVAWLENkjsgZzgZxWxuToi0uEmAwusXZQlDg0x4nGyxdb63KDNxs4iPOCWV1HHuy6Yo2gicbMlx97Cjq+Rou+LD31J9tnfKO3tLaW2hQxyhgFPZ0aMDTgcOByPVWqGhdLK9kjrEdt7rfLWNjja9jcCmUm+l+Fy2zX04ySUmxjxzo5VsFDAcBMO71Wvnk2uI9/onWxt74Xs7qeK3SOWEB3QY0vngragBnkRyyMCtc1E9kzI3OuDgCtsVU10bnhtiNIUfbb+3si6otnGRfwkWVl4c+KritzsnQMNnS2PZ6rW2tlcLiPxUxabys1ncy39oYUjCjQyMOt15GkBwM5OB4ceNVn0oErWQvzidezgrDZyY3OlbYBQdpv5duubfZhMfIFFlZeHdlI8Vadk6Fps+bHs9VpbVyEXbHgplN6CbCea/szGFYIIWRh1uQMcJAMjPPuwD6KrGk/ztZA+98b7OC3Cf/EXStt1KGtd+71kDQbLYxnySiSsvqZY8GrLsnwNNnzC/Z6rU2qkIu2PBWzcvac1ysrz25t3DhQhV1JAUENhwDzJHqrnVUTIn5rHZwtpVuF7ntu4WVkqstyKIiiIoi0nUlWA5kEfVRFX7Xd943tCjKI421yR8cB/k8sZeLw1NJll5E9oYOrUROdlbOeO4mdlOHZyG6+UrhipA6g9hTw8ocfaaInVjYlflAkAKyyM2OeVZEXB9hoir0O6k2Iy8gZy5jnY5PWW66QiY/CZYYs9wMs+MaqIpu6tpUuTPGokDxrGyFtJXQzsrJkY7XWENxHkJzxiiJi+w5mtRGHWKVp2mLRcVjLyM50ah28FuJIGo6jhc4BEbQ2C81taxALEYSCy6mkj7MMihW1YM0ZZgCDgspOcGiKwWzMUUuoViBqUHUAe8BsDI8+B6ByoiUoiKIiiJltDakcPlHLfgjif/AK9daJahkenTsViClkm+UYbV41VsHI5ivXkAixVJri0hw0hWe3m1qGHf/o14OqgMErozq8NS+nUlSKmFso1jv1jilK0KysU0KFmilFLnQoWKIpnd7akUOsTR61bBHZRiCOfldxH6qpVdPJLbk3WI6yPBV6iJz7Fpspn7I7L+oP8A6UXxVTNFVHS/vPoqwpZh/bvKcWW2bSWRY0tzqY4GY4sDxJ48gONa5KWojaXufgOsrF8MrG5xd3lWNVAGAAAOGO70Yrm3N761UOKzUKEChN9KIoiKA20IiiLm3SrtYM0dsp8j7Y/mJGEHmOkk/wBoV7/9H0Jax9U7+38W7hpPHDsK4OV57uEQ1Yny99a5/XtVxV6n6LJFXY8JYhQHuckkAD+dTd5rzta5rZC5xsLDwC3MaXYBWb50g/rovfT+Nc/nlP8AcbxC28hL0TwKPnSD+ui99P4055T/AHG8QnIS9E8Cj50g/rovfT+NOeU/3G8QnIS9E8CqZvfuZs/aNwJ5btkYIseI5IAuFLEHtKTntGrMOVoYm5oe3iPVQaaQ/wBTwKlNz9jWGzYmjgmVi7amd5Ii7YGAMqAMDuGO8+NYTZShlN3SN4j1QU8o/qeBS+9dna39s1vJchEZlLGOSIMdBDAdoEY1AHl3VjFlGCN2cHt4j1UmnlP9TwKg90dytnbPuOvjujI+hkAkkgIGoqSRpUHPZx6Ca3TZWhlbml7eI9VAppB/U8CpHerdzZe0MGdoxIBgSpKiyAdwzxDAdwYEDJrXFlSKL5ZG7rj1Q00h/qeBVNPRLs/PDaD48NVvn24/dVr45D0mcfyo5rJ0TwVr3T3T2Xs9tcUiSS4I62WSNnAPMKBhU8MgA45k1XlyrFLgZG22XHqpFNIP6ngVD33Rvs2a4eea9lkaRy7gy2+lsnJXgmQuOzgHgMAVsblmJrc0PZxHqo5rJ0TwK6Cu0rcDAliAHdrT+NU+eU/3G8QsuQl6J4FUve3crZ+0Ln5RLdsjaFTCSQBcLnHlKTntHvq1DleGJuaHt4j1UGmkP9TwKsO7Nva2NrHbR3CukerDPJGWOp2c504HNiOXICtMuUIJHFxe3iPVSKeUf1PAqU+dIP66L30/jWvnlP8AcbxCchL0TwKPnSD+ui99P4055T/cbxCchL0TwKovTMftFmf/ABP+RNXbyX9bsXNyiP8Ap3LnAavRLytlnVSyiyzmiWV+3qP/AGJZfnRf9KSuNSf7snb4hdusH/RR9ngUvsu020YIjFPGIzGhQER5C6RpBzGe7FYSyUIe7Oab3N9/FZwx13JtzXC1hbdwTvfJkXZqLfEPc4Ogrp1a/EYAGnGNXDHrxWujzjUEwYN17vXYt1bminAnxdq3+m1U/c/qRexfLQwBVTFrzo4/0ZOr7zw7s47q6NZnmF3I7cbd/bt1rnUQaJhy3Zfu/Clt8LiVNtI0Ka5AqaU49o6W4cCO6q9I1jqMh5sLnHgrNW5zawFgubeqX23dbXvITA1mEVyuSBg9lgw7TvgcQKwgbRwPEnKXt72LZM6rmYWFlr+9qjN+Nkm0sLKFyCwMxYjlltJIHozj1VvoZuWqJHjXZaquExQMYetS8+0dvCI/zdAunmvVlgMcwBIcn1GqrYsn53zn32KyZKzN+Ue+1Q+7EcA2PfshYy6VEgIAAAz1enBOR5XHgcjlwGbNUZOeRh2i+HmtNMGc2eRp1rbc+02u1qps5o0h1NhWEec57XlRk8/PSsfRiUiVpLsPekLKmZUmMZhFlbI93765sbi3v5lLuVMbqFwunBGQqrntDj5jXPNRBFM2SBuA0g/8nUrohkfGWSnEqv2mw9vWkQigljMaZKqpibmSTgyoDxJPf31bfUUEzs57Tc7/ACKrtiqo25rSLBb7GvZduWNxbzFVliaJ0kAIU51Y1KPzWGR+EOHDimjbQTtkZiDfBTG51VG5rtISUezdv2kOmOVDFEpwB1LcF44BkQMaky5PmfdzTc7/ACKCOqjbYEWCs/Rvt6W9t5JZgutZOryowDpRSDjuPa+qqFfTNglzW6LXVmllMsec5W6qSsooiKIiiIoiKIiiIoiKIiiIoiKIiiIoiZXu1IovKbj+COLezu9daJaiOPScdisQ0ssvyjDaq9f7wSPwTsL5vKPr7vV7a5s1c92DcAurDk+NmLsT3KHLVRz9a6Fl5tr6gvGJ/sq80HS3kn6jXJypQ84Zns+Yd42ei7mRMpClk5OQ/wAHdx27tv4U5XkdC92iilFERREURZU4Of8A7+o1Cgq22u27Iouu3UPjiFijIz5q5L6SqzjmvNt5XPdBMDg7DeVZbK1iADpEsZI/AVWAPcccvRXMlkkJzXOv2khU3uccCbp3WlYIoiKIiiIoiiN5tvR2cJduLHIRO9j+4DvP7yK6mSclyZQnzG4NHzHYPU6h5AqtV1TadmcdOoLju09qmcDWq68szSAdpyx7/wDXoxyr6rTUjackMJzbAAagB79bryssxk0jHWdqj6trUvS25n+7y/nXH7ZLXkMu/Sk3DwCvUX1WqKr5+vQooiKIiiIoiKIiiIoiKIiiIoiKIiiIoiKIsGiJ90w/clj+nH7PLX1bI/1Bu9F4zKX0X+9a5vmvSLyq21VKiyNVQll1R9nR3myrSL5RHEUEbknS3JGXGNQx5X1V58TOgqnvzb6R3r0JhbPTMZnW0eCZJuk4AA2rgAYABYAAcgAJuFbDXMJuYffBaxRPAsJj77Vtb7p26Sia8vlnSMZ0seeOIBJdiV59kc/qMOrXubmRR5pOz/gY9altEwOz5ZM623/lLXNzZbZjZdQgliJ0M2nJQngcZGVPeueycevFrZ6FwNrg6d/r161m50Na0jQRo3LbZ264S6hnkv45TCAMFVBIUEKC3WHkDz81RJWXidG2O1/exZR0mbI2Rz7297VB7674XcV7NHBPiIaNIVYjzjQthtJPlE99W6KhhfC1z2447dqrVdZKyUtY7Ds2Kf2/smPaNraaruONkQFi2lyxdEzntjByD7ap085pZX2Ze53a9yuTQidjbutZTo2ogvETrk6v5OxPbXTqDoAefPGaqckTETbG48CrGeM8C+FlWtjboxQW13D8tib5SqLqwo0aC3HHWHV5XiOVXZq10kjH5h/j36OpVoqVsbHNztKYW+47RrpTawRfBcqOPmE2K3Oyg1xu6G/vctbaQtFhJ74qWs9gFLS4gbaYdpjGVlLHMehgTjMuePLgRVd9SHSteIrAXw29y3thIYW5+nX7Kh33JYg52wMd+ScY785nqwK9uqD3/wDK1c1d9z3xUjs3d2zWwlgtb5BJI6a7gMOcZBwoVh2cEjgx8o8TyrTLUymcPljwAwbv338FsjhjEZax2nWo2TcdiCG2wCpGCCSQR35Bnwa3DKDQbiDH3/4rWaUnTJ74q3bg7OtreGSO2mE6iTLyBlYFyi6h2eAwNPCufWSySyZ0gsbYDqVynYxjLMN1aKqLciiIoiKIiiIoiKIiiIoiKIiiLWSQKMsQB4k4H11BcALlS1pcbAKJu94ol4Jlz5uA9p/dmqcldG35cVeiydK75sFBXu3JpOGdA8F4e0865s1fI7AYLpw0MUeNrnrUZqqkZCrlkZrEuOpECpai8319WXi0URSFhtIp2W4r9Y/iK5Ffkts/82YO7j72rvZLy2+mAjlxZ3j8dXDYpiKVWGVII/17K8vNBJC7NkFivZwVMU7c+JwI98O1b1qW9FERRFrJIFGWIA89bIoZJXZrBcrTNPHC3PkcAFHfPrpIrQ4BQggkA5x5j3fX6K9DT5DjMZFRiSLWGr8ryOUcvvkOZT4N26z6Dv3aF0jdvfaC5AWQiGXlpY9lj+Qx8fA8fTzrx2VP03U0hL4hns2jSN48xhtss6XKUcuDsHK015tdFFERREURVrePfK3tQVUiWX8BTwH57ch6Of669Bkv9O1NYQ54zGbTpO4eejeqFVlGOHAYu2eq5RtfaktzKZJWyx5DuUdyqO4f6519Ko6KGkiEUIsB3naev3oXm5pnzOznnFMqtLUiiL0tuZ/u8v51x+2S15DLv0pNw8Ar1F9Vqiq+fr0KKIiiIoiKIiiIoiKIiiIoiKIiiIoiKIiiLBoie9Mf3JZfpx+zy19WyP8AUG70XjMo/Sf71rmma9OvMLOqihGqoslkZqUWM0UrGaIsE0U2WKLKyxRFqTUqVoaLJamila4qVKxWSIxRSjFQiMURdi6FfuKf/iG/6UVeayv9cbh4ldvJ/wBLtXQq5SuooiKIiiIoiKIiiIoi0lmVRlmCjxJA/XWLnNaLk2WTWOcbNF1GXO8MK8iXPmHD2n91VZK6JujFXI8nzO04KIut5JW8gBB7x9p4fVVGTKLz8uCvx5Njb82Pd74qInuGc5Zix85J9nhXPknc/ElXmRtYLNFklmtV7rYioPWiKhECgtZFsK2xmygrzdX1VeLRREURbRyFTkEg+asHsa8ZrhcLOOV8bs5hIO0YJ5HtWQc8H0j+GK50mR6V+gEbj63XXi/UFYwWJDt49LJX54b8EfXVf4FD0j3eitfuae3yN7/VJPtWQ8sD0D+Oa3x5HpWaQTvPpZVpf1BWPFgQ3cPW6ZySFjliSfPXSjjZGM1gAHUuRLNJK7OkcSevFa1mtaKIpfZm813bgCOZtIx2Wwy8O4Bs4HoxXMq8j0VUbyxi+0YHiLd6sxVk0WDXYcVPQ9JV0PKjhb1OD/ix9VcaT9H0R+Vzh2g+SuNyvMNIHvtWZukq5Pkxwr6Q5P8AiFGfo+jHzPce0DyR2WJjoA7/AFUFtPeq8nBDzMFP3q4RfQdOMj05rsUmRaGlN44xfacT33t2WVSWtnlwc7DgoauoqqKIiiIoi9L7gyRPsSOJpo0YtceUy5H86lPEE+FeYypTmcOjGFwMewKzTycm8O2Jf5hi+lw+1firzX7ef0+78rp/E29HvR8wxfS4favxU/bz+n3flPibej3o+YYvpcPtX4qft5/T7vynxNvR70fMMX0uH2r8VP28/p935T4m3o96PmGL6XD7V+Kn7ef0+78p8Tb0e9HzDF9Lh9q/FT9vP6fd+U+Jt6Pej5hi+lw+1fip+3n9Pu/KfE29HvR8wxfS4favxU/bz+n3flPibej3o+YYvpcPtX4qft5/T7vynxNvR70fMMX0uH2r8VP28/p935T4m3o96PmGL6XD7V+Kn7ef0+78p8Tb0e9HzDF9Lh9q/FT9vP6fd+U+Jt6Pej5hi+lw+1fip+3n9Pu/KfE29HvR8wxfS4favxU/bz+n3flPibej3o+YYvpcPtX4qft5/T7vynxNvR70fMMX0uH2r8VP28/p935T4m3o96iemG6ja2s1SRHK3AzpZTyglGcA17XJLS2Wx2ei8/Xm8Liua5r0q82s5olkZoosjNEsjNEssZopRRFgmpsllqTRZWWuaKbLUmilYqUWCalSsURFERRSiiLsfQp9xT/8Q3/ShrzWV/rjcPErt0H0u1dBrlK6iiIoiKIkJryNPKdV9JGfZWt0rG/MQFsZDI/5WkphPvDAvIs35qn9+BVd9fC3XdWmZPmdpFt/4UfPvUfvI/Wx/cP41UflXUxqtMyUP7O4e/JRs+3Z3+/0jwUY+vn9dU35QmfhfgrjKCFmq+/3ZMHkJOSST4k5NVnSOOJVkNAFgtCa1XKysjNMVKKaURUalCKdaLNERRFkVk1QvN9fWV4tFERREURFERREURFERREURFERREURFERREURFERRFd7ry29Jqg3QpSdSiKIiiIoiKIiiIoiKIiiIoiKIiiIoiKIiiIoiynMen+Nb6f6gVas+i5Oq6y8+iiINYqSgUUBFSERUotGopCxRSsGilatRSsURYNZBSsURFERRSiiIoi6N0Z/c0v6Y/9OOvM5X/ANgbh4ldrJ/0u0+St4rlq8nKURLCiKO29/RVVqvkV6h+oqvHXG/qu/rW9agslsvOsBpUlbR8x66xHzIUtWxYrWtbtKlZ/wBfVUnR76lIWaxOlSgVLVCyKjWiyKwOjioWanWiBUt1qF//2Q=="/>
          <p:cNvSpPr>
            <a:spLocks noChangeAspect="1" noChangeArrowheads="1"/>
          </p:cNvSpPr>
          <p:nvPr/>
        </p:nvSpPr>
        <p:spPr bwMode="auto">
          <a:xfrm>
            <a:off x="155575" y="-669925"/>
            <a:ext cx="8905875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4" descr="data:image/jpeg;base64,/9j/4AAQSkZJRgABAQAAAQABAAD/2wCEAAkGBxISEBQUEhQVFRUVGBYYGRYYFxQYFxgfFxcXHBUaGBgYHCggGB4nHBcWITEhJSkrLi4uFx8zODQsNygtLisBCgoKDg0OGxAQGzAmICQsLCwsLDUyLyw0NCwsLCwsLCw0NCwwLCw3LC8sLCwsLCwsLCwsLCwsLCwsLCwsLCwsLP/AABEIAFkCOAMBEQACEQEDEQH/xAAcAAABBAMBAAAAAAAAAAAAAAAAAwQFBgECBwj/xABUEAACAQMBBAUHBA0JBQgDAAABAgMABBESBQYhMQcTIkFRMmFxgZGS0hQVVKEWIzRCUlVicnOxtMHRFyQzU4KDssPwNTZ0orMlQ2SEk6PT4URjlP/EABsBAQACAwEBAAAAAAAAAAAAAAABBAIDBQYH/8QAPREAAQMCAQcKBQQCAQUBAAAAAQACAwQRIQUSMUFRcZETFFJhgaGxwdHwFTIzU+EGFiJCIzTxJENicpLS/9oADAMBAAIRAxEAPwDjFepWlFERREUROI7KRuSn18P11UkrqePBzx4+CvRZMq5RdsZ8PGyU+bJfAe0fxrR8XpOl3H0Vn4DXWvmd49UnJYyDmp9XH9Vb46+mk+V48PFV5cl1kQu6M9mPhdN6tqgiiIoicWdjLMcRRvIfBVLYz445VpmqIoG50rg0dZA8VmyN7zZoJU1FuPft/wBzj0vGPq1Zrkv/AFHk1mHK33Bx8rK0MnVJ/r3hZl3Hv1/7nPoeM/VqzRn6kya/Dlbbw4eVkOTakf17woW92fNCcSxvH+cpGfRnn6q6sFVDOLxPDtxBVV8T2fMCE2resEURFERRF37d3Z1hFsL5bcWUM7oZyxZELti6kQdph3DA9ArjSPkM2Y1xGjwCzFrXUB9m+xvxNF7sHw1u5vP9zxUXGxH2b7G/E0XuwfDTm8/3PFLjYj7N9jfiaL3YPhpzef7nilxsR9m+xvxNF7sHw05vP9zxS42I+zfY34mi92D4ac3n+54pcbEfZvsb8TRe7B8NObz/AHPFLjYj7N9jfiaL3YPhpzef7nilxsR9m+xvxNF7sHw05vP9zxS42I+zfY34mi92D4ac3n+54pcbEfZvsb8TRe7B8NObz/c8UuNiPs32N+Jovdg+GnN5/ueKXGxH2b7G/E0XuwfDTm8/3PFLjYj7N9jfiaL3YPhpzef7nilxsR9m+xvxNF7sHw05vP8Ac8UuNiPs32N+Jovdg+GnN5/ueKXGxYbfjYwGfmaLh+TB8NObz/c8UuNitO+2w7OBbCW3tooWefiURVODbynSSBxGQPZWFHI9zyHEnDzWisH+EpBDXSXBSymsUW+ahSgmiJJjWShIualEg5qVCQlNZhQU2Y1ksU1krYFrcmch4mtgWg6Ug9SsgkmqQswkmrJZha1KySZqVktGoFkus9Cn3Pc/pV/wCvN5Y+uNw8Su3k76XaukVylfRREURFERREURFERREURFERREURFERREURFERRF4nr1K0ooid2Vi0nHkvj/DxqhW5QjphY4u2eq6mTsky1huMG7fTapq3tETyRx8Tzry1TXz1HzHDYNHveva0mTaelH+NuO04n3uslqpq+iiIoiRuLVH8ocfHv9tW6eumpz/A4bNXvcqNXk6nqh/kbjtGB4+twoqXZEmsLGC+o4AA45PcR++vSU2VoJWFzzmkC5v4+8V43KGRpqZ12/yadB9fXQr9u30exoA932359WD2F/OI8o/V6a8nlT9WSPJjo8B0jpO4au3Hct9Lkprf5TYnZ7971d4IVRQqKFUclUAAegCvHySvldnyEk7Tiuw1rWizRYJSsFKKItJoldSrqGU8CrAEH0g86zjkfG4OYSCNYwKhzQ4WIuFSt4+j6KQF7X7W/wCAf6NvR3ofq8w5163Jf6rljIZV/wAm9LWN+3x3rk1WSmu/lFgdmpc0u7V4naORSrqcFTzH+vGvfwzMmYJIzdp0FcB7HMcWuFiEjW1Yooi7/F/ujJ/f/tslcY/7Q7PALP8AquL101giiIoiKIiiIoiKIiiIoiKIiiIoiKIiiIoi0m8k+g/qqRpRegekL7n2Z+mX9lmrl0P1Tu81qrfolQytXVXASoellK3D1CLBalkSbNU2RJM1SoSLmpCJvKazCxKbuakKCmspraFpcU0c1mtKRepWwJNqyCyCSapWYWhNSsloalZhJ0UrrfQp9z3H6Vf8ArzWV/rj/wBR5ruZO+l2+i6PXLV5FERREURFERREURFERREURFERREURFERREURFEXievUrSnezrTrG4+SOf8K5+UK0U0dx8x0eq6uScnGsl/l8g0ny7fBWBVAGBwArxr3ue4ucbkr6AxjWNDWiwGgIrFZooiKIiiIoimdhbZS2BPU63P32vGB4AaTiqdVSunwzrDZb8qtNCZf7WCuGwttpcq2BpZea5zwPIg4Ga41VSOgI1g61z5oDEepStVFoRREURFERRFXd8d2UvIsqAJ0HYbx/IbzHu8D6897IWWn0Eua/GM6Rs/wDIee0dio11GJ23HzDR6LjUiFSVYEEEgg8CCOYI7q+qNcHAOabgrypBBsVrWSLv8X+6Mn9/+2yVxj/tDs8As/6ri9dNYIoiKIiiIoiKIiiIoiKIiiIoiKIiiIoiKItJvJPoP6qkaUXoDpFP832b+mX9mmrl0H1Tu81qrfolOod24lijaefqmcZ0nSPPjj4ZGa2mseXERtuAqQoow0GR1idycw7qROFaKfWhJBI0nGAeRHnwPXWBrntwc2xWbaBjrFrrjsSb7CtASpu1BBwQSmQRwIPGshVTkXDPFYmkgBsZPBNbrd5lukhBJVxnVjkB5frGPrFbG1YMRedI1eC1PoyJhGNB1+KczbBtFJVrtVI4EExgj08a1iqnIuGeK2upIGmxk8EXW7NrGcSXWgkZAYoDjx4+ijKyZ2LWX4qX0ULMHPtwTZthWP01Pej/AI1nzmo+33FYc2pvud4W13uraRkCS7CEjI1GMZHiMnlUMrZ3/Ky/FS+igZ80luCaNu7s8/8A56e9F/GtnOqkf9ruK181pT/3RxC3l3Et0j6ya7Crng+ECEHyeJP76xGUpXOzWM7MSVkcmRBuc9/bhZav0dROivDdZU8S5CsunB4rpIzxx3+NSMqvaSHs7NGKj4TGWgsfhtTP7D9nZ0naKFs4wGi5+GNRrYa6ptfksNxUCgptHKeC3vtxrCJtMt8I2xnSxiU4PI4JqGZRqHi7Y7jtWbsn07DZz7cEpH0ZQt2xcsYSgYOAhzzJOeWnTgg+msDlaQYZovfrWYyZHpzsE1tdx9nSuEi2gHds4VWiJOAScAHJ4An1VsdlCpYLujsNxUNoYHGwf4LMvRzawxI11edSzYByYwurHEKW599QMqTSOIjZfjoWXMI2tBe6ygd+d0orGOB4pWkEuriQuMAKQQRzzmrdDWvnc5rhay0VVM2JoLTe6tnQp9z3H6Vf8ArmZX+uNw8SruTvpdqnt999Y9m9T1kTydd1mNJUY6vRnOo9+seyuWr6r9p0yWZfTLDPF5yEYDzkK2rHoBoiut3t2FbKS8QiWJI3lBQg6ggJIGeGeBGDyPOiKN2PvrbzWD3rhoYYywbXgns4HALnJJYAAcSTiiKtL0wwZLfJbnqQdJk7HDPLIzpB4jhqoiv0G1YWt1udWmEoJNbgoApGdTa8FeHHjRFQ9o9MVqshSCGWcD77ggIHMqDlsekCiK0bl72w7ShaSJHTQ2lg+nngHslSQRg+aiJ1d7wxIcKC5HeMafb3+qqclaxpsMVfiyfI8XOCxabwxOcMCme840+3u9dI61jjY4JLk+Rgu3FR+3t94LO8itZo5gZtGmUBOq7bFeJLZGCOPDgCDVxUFaKIqtsnfmC5vZbSKOYtD1mqXEfVfayFbB16vKOBw44Pdxoiro6arDAJhuhnxW3/APmoimrTpGtZNnzXyxz9VDIsTLiLrCW6vBUCTTj7avNhyPrIou36ZNns2lkuU8SyRkD0hJGb2CiK6W224JBE0b61mGUZQSD6fDjwweR4GiLxwBXqVpAvgFZbODQgXv7/AE99eGrqk1Exfq0Dd7xX0rJ1IKWnbHr0nedPpuCWqoryKIiiIoiKInuyLtIpVkddeniBkDj3Hl3c/TitNRG6Rha02utUzC9uaDZWb7Nl/qW98fwrl/CndLuVLmR2rK76pnjE2Pzh/ChyU7pdycydtVpVgRkcQa5JFjYqks0UIoiKIiiIoi5d0obHEcy3Cjsy8G/PUc/Wv+E+NfRv0llAzQGnecWaP/U+h7iAvO5Wp8x4kGg6d6o9euXJXqHo3sY59iRRTIHjdrkMp5H+dTHj6wK4FS4tmuOrwC2DQpH+T7ZX0KD3aw5zN0ipzQj+T7ZX0KD3ac5m6RTNCZbV3P2VAms7OWQd4ihMjDz6V4n1Vk2omcbZ/eosFURtrdbODbKO45tpeGOYOBVnk6vb3qLtVs2HutsW8gWeC0haN9WCY2U9lircGwRxU1XfNOx2a5xvvUgApvvHsPYNgivdW0CK7aVxG7knBJwqAnGBz5cvEVMclRIbNceKEAJlawbuSWs10lvEYYCA7mGVeJxhQGALHtLwH4Q8ayJqg4MJNz1p/FN9hPu3eTpBBao0j6sAwSKOypYkkjA4D9VZSc6jbnOdhvUDNKl94dhbAsUD3Nvbxg+SNBZ2xz0ouWbmOQ4Z41rjkqJDZpKkgBUtt6N29WBs1yPwuqhx6cGXOPVmrPJVVvn7ysbtVu3a2Tu/fqTbW9uxXykKFXXzlW44844eeq8j6mM/yJ4rIWKmJtw9korM1nbqqgkkrgAAZJJ8MVqFTMf7FTYKmfO26n9VH/8AzXHwVazKzaeI9Vj/ABVxtdxtkSIrpZwFXUMp0cwwyD7DVY1EwNi4rKwSv8n2yvoUHu1HOZukUzQj+T7ZX0KD3ac5m6RTNCb76WavNsuMjs/K+XmW2nOPRwxWUDy0PcNnmFhIwPGaU0u/59tLq+JiiBBx4L5XtYhfQKuM/wCnps7W734YrmP/AOpqc3UPfjgltzrgw3Etq57yR6V549K4P9msaxokjbM337KyoXGOR0Lvf/IULdWpluLvHNDM+PHTKA3/ACkn1VaZJmRx312Hcqj48+SS2q571aNk7bU2RmfBeFShJ5k8NPH8rseseaufNTkT8mNBx97sV0YakGDlDpbh734Kk3sDCFJnPGZpfXp05PrZm9ldWNwzywaG2XIkYcwSO/sSpvfdlF3Brzo6uPVjnp1tqx58ZqpQB3IuzdNzbfZXK+3LNztFhfddN3udkYOY5va3x1mG1u0d3osC6htoPf6rffzQLu2D8I9EernnT1h1cuPk55cajJ+dyL83TjbfZZZRzeVZnaLC+6+PcmW2hsjqH6hn63HY/p+fdnWMY8a2Q89zxnjDXo8lpn5jmHMJvq+bzwWjW8qbCfrAQGmVkB/BOnjjuBbUfXnvqc5jq4ZuzHfimY9tAc7bhuwSG8N6/wA3WFuhwJFJYctWGAQHzZJOPMPCsqeNvOJZDqUzvdzeKNutWy33BsYUDyayYxqLlyB2eJOBwA4Vz35RneSBr1WXRZk+CMAnVrVP2dsl9rS31wcjsnqhy7fDq19SKAfz810ZJhRsjjHbu19+jcqMcRq3PkPZ5Ke6ONsdZYTQMe3Ar4zz0MGI5+Dah5hiqmUocyYPGh3irdBLnRFh0hc82dYSi2N7CxBt5VBx97kAq/o1cCPyh567EsrDLyDxg4ewudHG4M5VukFWzpD20l5sy1mXgTKQ6/gsEbUv8PMQe+ufk+B0NS9h2d1wr1XKJYGuG1HSl9xbO/M/y46ZL+vJ71pXfTZ71KS6Ex/Nrj9KP8C1Wyx/sDcPErfk/wCl2qK6fOdj/wCY/wAiuUry6dtnZEN3C0U6B0Yd/MflKeasO4iiLiu6ly8NttqyLFkSC4I8A0eqNyPDUNPu0RSW72xJbzduSKAAyCdnVSQNehlJXJ4A4zjPDIHLnRFtuvv+tnCthtG0dFRShOjmpJz1kLDLDicsurVnlRE66Z9udbb2cVu4aK51Sagey4TQIwfNqfPmKDwoi6Nu3sGGygWGFQMAamwNUjY4s57yfq5DgKIm+24khikaJFRp2UOygAscHi2OZ0jGeeMeFVax5bFhrwV2gjD5sdWKabC2crjJqnBFfBXKyoc02CNubNVFyKmeK2CijqXONiqj0ibKN1skTYy9ox495jYL1g9ABRvRHVqjeXRY6sFUr4wybDXipWPff/sD5Xq+3hOp8/XeQCR7JMfg1bVJI9D2wuo2e9ww7dzlhnn1agiP25Z8+DjwoioHRrvpbbOjlFxFJJ1vVldAjONIbOdbD8IcqIrpvhvHDf7v3E0CMidbEmGCA5WaLJ7DEd476Iodt6Nnjd5baRlefqnVU0MSjlmKOWI0rpJDZz3cM0RXLog2fJFsxOtUqXkeRAwwQrYA4HlnBb0NRF5n2amZVHnz7ONdzKMnJ0z3dVuOCt5IiEtZG07b8MfJdW6Nt0YdoG465pVWIR6ShUZL68g6lPIKPerykNMHszydduFvVeoyrleSllEcYBNrm/XfdsTy73EiG2IrKNpTE0fWOxKa1ADZIOkDygi8j5VZCkBeRfAD2Pexavjb20fLOAzi4gDVgL30+7pxv1uBBaQRm2NxLLJKEVCVbI0uxIVIwSeyPbWE1O1g/je6nJuV5aiQiXNDQL30awNZ61Vp9y9oIhdrWTSOJwAT7oOfqrSYJAL2XUblSkc7NEgv77Ew2TsS5uiRbxPJjmVHAeGWPAe2sGsc7QFvnqoYBeVwCl9n7kXTXcNvOjQGYSEMQGGI11McK3HjpHP74VuZTPcbHBUJ8s08cRkYc7EC2/8AAKmry1OynFu0UkxdsrIF0iQkJlUHEnGpR6TXLr8myPluHYaAtUE4rWmUEC2kX0DHSnl9Pcwx9bJYzKnMt2TgeLAcVHpxVU5GmAuSsI3wSPzGSglNrXa0kkRmjs5WjXOXABUY591QMkSkXDlte2Nj+TdIA7YrJu5YPcsQyNDox1itjUmoAopHcxUhsdwIzzGdsGQpXP8A8hs3bt3eq5dVXxRYMIcerQpZrXZxdoVuUMyBsxiaIydkZOU58MceFdSXIFO2LOIcANfsWXPjynM54FhiouLZM7DIjbHox+uvNMybVPGc1htw8V1nVcLTYuCRS0kLlAjahzXByPVWltLM55jDTnDUthmjDc8kW2rL2cgHFGHa08jxPgPE1LqSZouWnTbt2IJozoI0X7Fv8hdZYEkRlE0gQd33rM2CRzCqxx5qv0eSJpZQ2UFotcny3qtPXRsjLmEEqD6XNiotrKiZbq1SQFsZBDHVjAH3mfbXYyaxlBlaOOMmzhY36722awFTme6po3PcBcHDs9lcIr6KuAvVPRP/ALJg/Puf2qavPVX1T2eAW1uhW+q6lFERRF5u6W7ZY9sXGkYD9W+B4tGur2kE+kmu1SG8IWp2ldb6HWA2Lbk8ADccf/MS1z6z6x7PALNuhcm3y2vLtnagS37S6upt144x99IfAHBcnuVV8K6ELBBFd28+nvWsCblWjpXjj2fsyz2dDyZi7nhlxHxZm87SOG/sY7qr0l5JHSu93/CydgLLHQFsjMtxdEcEAhQ+dsPJ9Qi941Ne/AM7fTzRgXO97Nuve3c1wxLaierH4MYJ6tR4cOJ85J76uwxiNgbx3rAm67PsHow2XJZREq0zSIj9eJJFLFlzlQraQOPAY8M5PGuW+rlDzq6lsDQpLcjo9g2bLLKrtK79lGcKDGnAleHAsTzbA4AcBxzhPUulABwQNsoLpw3n6m3WzjPbnGqTH3sQPL+2wx6FcVtoYc52edXj+PRQ4riM0TKdLAqcA4Iwe0oZeHnBB9ddUG+IWC9S7lyFtm2RPEm2tyfXEma4MwtI7efFbRoUzWpSiiKmdI900TWDoCzC5fSAMnJtbgA4HPGc+qrdIwPJaThbzC01DyyMuaMVFbI3Z1QCaaf5PqJA1DHfgZLMOJIPCr81ZZ+YxudZcmGjvHnvdmo2nseS0aGeFzOCdQZRnlgjyScgjPGkVQyYOjeM335JLTugLZIzne/NSG6YZtoTuUYI6ykFlYeVKhA4jwrTVECnY24uLeC3UgJqHusbG+rrCidobHmS5a3jDdXI64ODpxx0kn8nU3sqzHURuiEjrXAPvtVaWnkEpibexI3ewpTf+yKxWyRIxCLIvAE4wEAzj0VXyfIC57nnTbzVjKMZDGNaNF/JI77K4u4HEbOFSMkBSQdMjEqSAef76mhLTC5pda9/BY1wcJWuDb2A8Vh95x+LAfUf/hqRSD73vihrD9n3/wDKN8rdpb60+1sUYQ6hpJUAy9oEgeBqKN4ZBJjY424JXML548LjC/FSG3NhWbQ3SR24WSGPUrKMEkozLjTxPFcYrTDUzNexzn4E+eK3z0sDmPDWYgau5VuKOdtiSIyyFlnAVSraguEPAYzjJarxdGK0OBFrYnrxVJrZDQlrgb3wHVgl9rbuTz7Ns5IlYywqQU5MQTnIB7wRy85rCGqjjqJGuODjpW2Wle+njLRi0aEhtve69ntWga0kRmAV5AJOXDUNBThnlz5E1lBRQRyiTlAQNAw7Mb+SS1cz4yzMIJ1oh3EjjiiM98Ld5FB6ttK8SBkDLjURkCjsoue45kecBr6uCyZQtY0Zz7E6kyOyptl7QwokmieMqzrGxysgIOcZ4q4DY8APGszMyrp8bBwOAvs/CxETqabC5BCneiiwPyS5jnjIV2wVdSoIKYPPuqtlWQGZrmHQNW9WaBhEbg4a1Rt5d3bq1lkt1WWSHUJEIVmBGCFPAcGwSp849FdSmqoZWiVxAdaxx99ipTQSMcWC5GlWXpUBFls8HgQp4f3cdUslH/NJ71qzXfTYpToU+5bj9N/lpVbLH1xuHiVvyf8AS7VC9PrYawz4XP1G3rlK8n+2OmGAoUsopZJ24JrVQoJ5dlWLORz0gcfEURMtibqS2mxtpXFzkT3FvKSreUqhHPa8GYsSR3YXvzRFpufvI9hsITpAZh8pYNxwqLkamYjiOWkHGMkZ8CRG/wD0g7PvNntGiO0raSodNPVEEEsX5ZwCOyTnOORNESN5uLcTbAtcIflEBmkEXEOY53LMgHMPjQ2OeQRzNEU1u30tWxhC3oeKZOy5CMysRwJwo1KeHFSOB7zRFYNkbfi2tDcdQrKsThVZ8AsQobOB5I4448fMK01EXKRlo0qxSzclIHHRrSNhtBoCVYEY7u8equWyUswOBXXmp2zDOaUX20WmIVQST3DmfVUvlL8BiUhpmw/ycVYdn7MVbcxSAMHDBx3HUMMPOMcK6VPFybA06VyKqblZC4aNS4Au70/y/wCadTaPlOr1aP6bl5XUcfScVvVdeiepVItCAKqppUDkAFwAPUKIuIdEm9VnYwzC6YqZDGVxG75Cqc+SDjnRFa9/tv217sO4ktWLIssKElGTtCSFiMMATwZeNEVUu93Xi2XZbTtAFlhUGUYyCA7aZCvfjk3ipzkaaIut7obxx39qsycG8mRM5KOANS+jiCD3gg0ReUdi/wBL6j+6upln/VO8Lrfp7/c7Cu69G7G22LeXHezylT+bGiL/AM4b21y6dv8ABjfeJPlZY5ZkL6x/VYcAPO6tO2LfqLi4uz5UqW1pCe8NLKVJHiNUkR/ujWbANHaewf8APFc4vc5obqF++1/JMt+IruW+sVstHWQiaUmQfa1Dr1Ss2PznwBnj3HFaS8tdYC+HDEeivUscJge6ZxAuLW0mwNx3g8FK7uWt+krfK7uGddPkLGqMjZGDlcZXGrmM8q23u3EWPvaqUvJ3/wAd7ddvJMN05xJZ3cdm8aTrc3gOVyEY3EhiLKO7q9GDy4d+MUcwMtmjAi/r3rN0jnyDlycLDrsNFr9XFRm6Av32q42gVLW1uwUqqgN18iaXBXgRiFxy8fCsGOJDiRbEW8/JWaxlOyOMQOJvcm+3Cw7MU93SvHvdoXU0wQrZu8NvgcQHY62Oc9rSqDI/CaoADv522gdmvt8kqWmnY2Fp+YBzu3QOzvv1KY2Fa7QE05vZIJIZP6ONAcx8TlSSg1KRjnk5rO922Ix8lVl5IOBiJ7bDHsUFuzdJYbEecKCqvcOik8GzcOsHHjzHV8fPWMhbG0X0ADw9VZzJKyrLf7OJ7vwE63avXbZLXJwJbhpZWK9xklKrjv7MYRQfBBVfKsxip3ubqAA7bet1rpoRzkRuxsT3X9FW7qw65dCgByGWNtIJQupQFfA9rzV4ijlkEzQ0F1yLtv8ANYg2PDXo0r0UzW5hJwwOOzBW6Cw2grxE3kSjUmYeqTSygjUqnywdOcHUeOK93C+Y/Va0bib+ncvMSiEfIT22TgxBtrhhzitCD/fzDT+ztWbWgFztub3Z3/6WLicxo6z5I2Te/KLq4ZgoS1YxpjOdTKGkZu7OkpjHIM3PNa2OZI3lbaC4A7jYkbyD+LlZva5n8L6bE+QTDd7eG4mv3hlEZiaJ5YyqsrR6HRCrEsQ2RIDnhyPCtNBXMrInODbFptpve97HVs0LZV0pp3AXvfyVe6RZNUd6fCKQe7GR+sVwRJnZaYR02jgQCuqxubQkf+JPG5Xnivqa8yvVPRP/ALJg/Puf2qavPVX1T2eAW1uhW+q6lFERRF546aVxtd/PFCfqYfu+quzRfR7StTtKWk3q6jd23tI2+23BuNeDxSLr5A3o1nK+gPWPI51QXnQLcbBTfBWzoR3U6uI30q9uUFYQfvY88X9LkcPyQPwjVetmueTGrTv/AApaNaoPSxtf5RtWcg9iHEC/3ees/wDcZx6hVykZmxDrxWLjiu1dGWyPkuy7dCMO69a/jql7WD5wpVf7Ncupfnyk+8FsaLBck6Sej+WykknhUvasS2VGTDk5KuB94M8G5AcDjmejTVIeA12nxWDm2UbuPv3cbOcDJkts5eE8cZPaaPPktzOOR454nIznpmyjr2qA6y9FXe1Iordrh2HVLGZC35OnVkeORyHfmuM1hLs0aVtXAd3LOTbm2TJMPtZbrZRzCxpgRxZ8/ZXzjWfGuvIRTw2GnQN+331LWMSmvSvDo2xdcMAmJh64Iv3g1lSG8Le3xUO0rufR6+dk2J/8PEPYgH7q5VR9V28rYNCsNaVKKIqP0n3zwfIJUxqW6OMjI42844gHz1doYxI8sdoI8wq9VKYoi9ukKq7Z3lnulVZdGFOQFBHHGMnJPdn2muxDSRwklt1wJquSYAPsnOzN77mCJY00FVzjUpJ4knGQw4ca1y0Mcji83uVsirpY2hjbWCdHfy78Ivcb4q1/DYev32LZ8Sm6uH5ScW/t0qhftR0gDLK2TgYyTq51JybETfH32LEZTlAtce+1axb+3SqADEcd5Uknzk6qk5NiJvj77FAypKBa499qyekK7/8A0+43x0+Fw9fvsT4rN1cPytW6Q7sd0PuN8dT8Lh6/fYo+Kz9XD8pM9I954Q+63x1PwqHr99ij4tPsHD8ptHv/AHSyO4EOp9Oey2OwCBjteeszkyEtDbnD3sUDKcwcXWGPvalD0l3nhB7jfHWPwmHaeI9Fs+KT7B77U3uuka+bTho0wc9lOfAjB1EjHH6hWbcl0403Pb6IcpTnYFv/ACm3o7oPcb46x+EwbTx/CzGU5tgVc3i3glvZBJMVyq6QFyFAyTyJPHjz8wq5TUzIGlrNarTzvmOc5TcPSdfKqr9pbSAMlGLHAxknXxNVTkmAm+PvsVtuUJgLWCS2h0k3ksUkT9SFkRkJCsGAYEHB18Dx51kzJULHBwvhj7wR1fK4EWC3i6Ub8KB9obAAyUbJwOZw/OoOSICb48fwshXygaFDbzb3T3wQT9WOrLEaAV8rGc5Y+FWaaijpySy+K1TVD5gAQuhdCf3JP+n/AMuOuLlj643DxK6OT/pdqv1zZxyY6yNHxnGpVbGeeMjhyHsrlK8sW9jFGcxxoh/JVV/UKIlZY1ZSrAMpGCCAQQeYIPOiLSC0jRSiIiqc5VVULx58AMURR0O7VjE/Wpa26OOOtYYww84IXIPooifR30TLEyurLNjq2BBD5RnGkjn2FY+gURRV1szZ93Mwkt4ZZFyCzQgkYxkdYVweY4ZoiU2Xf2UcMnUaIooQWfEZiRMDLEgqAMDifAc6Inl5JbkuJTGTGgkbVjKIdeGOeQ7D8fyTWDo2v+YXWxkr2fKSFpJcW1uF8lC+cAL22AxnCqNRAyM8OGeNGRsZ8osj5Xv+YkpZtpwiJZesUxtp0uDlW1eTpI5581ZrWm621oZkugIjLKmhJhgl10l8K3IjSpbI7hRE/hlWRAykMrDII4hgeRHiCKIoj7D9nfQbT/0IfhoicJu9ZiFoBbQCF21NEIoxGzDGGKYwT2V4/kjwoid29jFHEIkjRYgCojVVCAHmNIGMcTwoib7L2Ja22r5PBFDqxq6tETVpzpzpAzjJx6TRF5B2W+JV8/D2jh9eK7WU48+leNgvwxV7IsvJ1sZOvDiLDvsux3u27aPdhYIp4nlYKzIrqXUvMZmDKDkY4jj6K5WYWSxsIti0cLBZMaaiWaUYizzfeDb8blZN6N7bSW/2dGLiAwJI80kvWJ1YKRydSNecZ1A8PylrBjXGQtAxAvxsPAlYCIspDKR8xDRuFyTxATuz33sRtW4D3ESo8FuI5i6iJtBmZ16zOkEdcO/jx8Kza3PaQ3Egm416lolgljY1zxYOFx74HdZNd1LrY+zmueqvY5JXCu7vInbA6woEYdlznWSRk5YZ7qwbHIGWJJAOvUcMPBbqqR08gIjDcMABa4xN/HHYFE7C2NsiOWC7G1VWYaHcLc26ljwZ0bGCULcCp5jhWUcM0ILcS3YRhv6lsq68VWHJgHQCL3tqHXs8FYtm797PfaNyDNHGOqgVZZGEaS6GnLhWfA7JlHA88kjI40jBljuzGxOjsVaopZact5UWuLj3t6tSgNgbxbP2df3EAmL2twI3E5ZZEEhDawXQY0lWTtdxU5PHhjC1rm8m0/yaThr9g3VutiqJGtqZG4EDQNmi+8diZ3m7ewokkljvlkKK7pClxAxJUEqo09o8cD99RJHMBZ7nWOGPXqWymrM97WxwsuMbhui2vsSm9O27cbCtbaCeGVwLdJBG6sRojy5IUnHbUe2tOULtuCLXPcrH6fidJUmU6gces/8AJTro53lhgsxaX5ESHW0Mr8InSRmYq0nJHUluZHDTipa+KujLW4m1nN16LX22O0eKpV8L6aqc4aM4kHvt2aFLX209n27W9xDMs6JOBK0cqyCJWilXWwj4EBmTOc4znuqrSZNp6SbN0PcDmg6dw0eurWsJqmeojxH8RpsnV/tDY5u4rx7q3Zg4VHDxsqsI5MBpBnQNOsgEjj5zirbKaRs5Oc65b8l8LXGIHDitBlvCG5osDp8ktszeG0+X3pM8XWHqI0TrF1OscPWgquckZnfiPA+FS54ZAZT8uJvq1N07xZRyZc9rLY7OJ8FD7r7fitLi4iu3WKO5ZJY5XOmMsIljljZzwU4jVhnnk+HGhkaQVFG1jcXNuCNdiSQd2NuxWspRlk2fqNrdgt5Kc2TtbZUM5WO6iMjqmC0ikMrM+kRt5LcQc6cnyc91WKWijpI3Zmi5zidVhoOyw2rRPNLUObnDG2CpHSLdBLCeTUCZcjT3jrHwfqJPqrhZHgE+Uo5A693OcRstcjvt5XXXq3mOmcy2gAb9S4XX09eZXqnon/2TB+fc/tU1eeqvqns8AtrdCt9V1KKIiiLz503rja3pgiP/ADSj91dih+l2nyWt2lQm4O7LbRvUiOeqTtzMM8EB8kHuLHgPSx7q21EvJMvr1KALlei9uX6WdlLNgBYImKqOA7K9hQO7JwB6a4rGl7w3athwXmfdfZjXt/BCx1GaUGQnvAy8x9JVXruSv5OMuGofgLUMSu/b5b+22zZYYpVdzICxEenMajgrFSRkE5AH5LeGDyIaZ0oJGpbS6ybnpT2SUJNwfDT1M+rlyxo+vlWXM5r6O8KM4LgN8q3F24tIiomlYQxcMjWx6tMDgOY4ch44Ga67f4tGedAxK1ro/S7tkQW1tsqJs9VHEZiO/q1AiQ+tdZ9CeNUaOPOcZT2eazcdShdidGu1ZIUmhdIlmVXA66WNyDxXUEXwOcZ762vq4Qc1wvbqBUBpVb3q2NcWdz1N0weXQrag7ScGyF7TAH708K3xSNe27NHBYkWXoHovfOx7PzR491mH7q49T9Z29bW6Faa0KUURc86ZT9ps/wDif8iaujkz63YqWUf9dy58stehzV5UOWwmqM1TnrbrqjNWeeumS7bNnsu0lVFcsI0weHNGOeH5v11wRT8vVPYTbSe9d51TzekjeBfQO5NI98L1gGXZ7sCAQQkpBB5EELxFbDQwA2Mo7vVaxX1BFxCe/wBER77MJVjvbXqY5AQSysOB4ZKsvFe4/wChUHJ4LS6F9yPfFS3KJzw2aPNBSt49nshGeIdZLNxRSQcJnI49yDx5scc8ZEME9a4NcbAad/r4LJ/IULS5ouXaN3omcu/V0rpGbNdbqGVAWLENkjsgZzgZxWxuToi0uEmAwusXZQlDg0x4nGyxdb63KDNxs4iPOCWV1HHuy6Yo2gicbMlx97Cjq+Rou+LD31J9tnfKO3tLaW2hQxyhgFPZ0aMDTgcOByPVWqGhdLK9kjrEdt7rfLWNjja9jcCmUm+l+Fy2zX04ySUmxjxzo5VsFDAcBMO71Wvnk2uI9/onWxt74Xs7qeK3SOWEB3QY0vngragBnkRyyMCtc1E9kzI3OuDgCtsVU10bnhtiNIUfbb+3si6otnGRfwkWVl4c+KritzsnQMNnS2PZ6rW2tlcLiPxUxabys1ncy39oYUjCjQyMOt15GkBwM5OB4ceNVn0oErWQvzidezgrDZyY3OlbYBQdpv5duubfZhMfIFFlZeHdlI8Vadk6Fps+bHs9VpbVyEXbHgplN6CbCea/szGFYIIWRh1uQMcJAMjPPuwD6KrGk/ztZA+98b7OC3Cf/EXStt1KGtd+71kDQbLYxnySiSsvqZY8GrLsnwNNnzC/Z6rU2qkIu2PBWzcvac1ysrz25t3DhQhV1JAUENhwDzJHqrnVUTIn5rHZwtpVuF7ntu4WVkqstyKIiiIoi0nUlWA5kEfVRFX7Xd943tCjKI421yR8cB/k8sZeLw1NJll5E9oYOrUROdlbOeO4mdlOHZyG6+UrhipA6g9hTw8ocfaaInVjYlflAkAKyyM2OeVZEXB9hoir0O6k2Iy8gZy5jnY5PWW66QiY/CZYYs9wMs+MaqIpu6tpUuTPGokDxrGyFtJXQzsrJkY7XWENxHkJzxiiJi+w5mtRGHWKVp2mLRcVjLyM50ah28FuJIGo6jhc4BEbQ2C81taxALEYSCy6mkj7MMihW1YM0ZZgCDgspOcGiKwWzMUUuoViBqUHUAe8BsDI8+B6ByoiUoiKIiiJltDakcPlHLfgjif/AK9daJahkenTsViClkm+UYbV41VsHI5ivXkAixVJri0hw0hWe3m1qGHf/o14OqgMErozq8NS+nUlSKmFso1jv1jilK0KysU0KFmilFLnQoWKIpnd7akUOsTR61bBHZRiCOfldxH6qpVdPJLbk3WI6yPBV6iJz7Fpspn7I7L+oP8A6UXxVTNFVHS/vPoqwpZh/bvKcWW2bSWRY0tzqY4GY4sDxJ48gONa5KWojaXufgOsrF8MrG5xd3lWNVAGAAAOGO70Yrm3N761UOKzUKEChN9KIoiKA20IiiLm3SrtYM0dsp8j7Y/mJGEHmOkk/wBoV7/9H0Jax9U7+38W7hpPHDsK4OV57uEQ1Yny99a5/XtVxV6n6LJFXY8JYhQHuckkAD+dTd5rzta5rZC5xsLDwC3MaXYBWb50g/rovfT+Nc/nlP8AcbxC28hL0TwKPnSD+ui99P4055T/AHG8QnIS9E8Cj50g/rovfT+NOeU/3G8QnIS9E8CqZvfuZs/aNwJ5btkYIseI5IAuFLEHtKTntGrMOVoYm5oe3iPVQaaQ/wBTwKlNz9jWGzYmjgmVi7amd5Ii7YGAMqAMDuGO8+NYTZShlN3SN4j1QU8o/qeBS+9dna39s1vJchEZlLGOSIMdBDAdoEY1AHl3VjFlGCN2cHt4j1UmnlP9TwKg90dytnbPuOvjujI+hkAkkgIGoqSRpUHPZx6Ca3TZWhlbml7eI9VAppB/U8CpHerdzZe0MGdoxIBgSpKiyAdwzxDAdwYEDJrXFlSKL5ZG7rj1Q00h/qeBVNPRLs/PDaD48NVvn24/dVr45D0mcfyo5rJ0TwVr3T3T2Xs9tcUiSS4I62WSNnAPMKBhU8MgA45k1XlyrFLgZG22XHqpFNIP6ngVD33Rvs2a4eea9lkaRy7gy2+lsnJXgmQuOzgHgMAVsblmJrc0PZxHqo5rJ0TwK6Cu0rcDAliAHdrT+NU+eU/3G8QsuQl6J4FUve3crZ+0Ln5RLdsjaFTCSQBcLnHlKTntHvq1DleGJuaHt4j1UGmkP9TwKsO7Nva2NrHbR3CukerDPJGWOp2c504HNiOXICtMuUIJHFxe3iPVSKeUf1PAqU+dIP66L30/jWvnlP8AcbxCchL0TwKPnSD+ui99P4055T/cbxCchL0TwKovTMftFmf/ABP+RNXbyX9bsXNyiP8Ap3LnAavRLytlnVSyiyzmiWV+3qP/AGJZfnRf9KSuNSf7snb4hdusH/RR9ngUvsu020YIjFPGIzGhQER5C6RpBzGe7FYSyUIe7Oab3N9/FZwx13JtzXC1hbdwTvfJkXZqLfEPc4Ogrp1a/EYAGnGNXDHrxWujzjUEwYN17vXYt1bminAnxdq3+m1U/c/qRexfLQwBVTFrzo4/0ZOr7zw7s47q6NZnmF3I7cbd/bt1rnUQaJhy3Zfu/Clt8LiVNtI0Ka5AqaU49o6W4cCO6q9I1jqMh5sLnHgrNW5zawFgubeqX23dbXvITA1mEVyuSBg9lgw7TvgcQKwgbRwPEnKXt72LZM6rmYWFlr+9qjN+Nkm0sLKFyCwMxYjlltJIHozj1VvoZuWqJHjXZaquExQMYetS8+0dvCI/zdAunmvVlgMcwBIcn1GqrYsn53zn32KyZKzN+Ue+1Q+7EcA2PfshYy6VEgIAAAz1enBOR5XHgcjlwGbNUZOeRh2i+HmtNMGc2eRp1rbc+02u1qps5o0h1NhWEec57XlRk8/PSsfRiUiVpLsPekLKmZUmMZhFlbI93765sbi3v5lLuVMbqFwunBGQqrntDj5jXPNRBFM2SBuA0g/8nUrohkfGWSnEqv2mw9vWkQigljMaZKqpibmSTgyoDxJPf31bfUUEzs57Tc7/ACKrtiqo25rSLBb7GvZduWNxbzFVliaJ0kAIU51Y1KPzWGR+EOHDimjbQTtkZiDfBTG51VG5rtISUezdv2kOmOVDFEpwB1LcF44BkQMaky5PmfdzTc7/ACKCOqjbYEWCs/Rvt6W9t5JZgutZOryowDpRSDjuPa+qqFfTNglzW6LXVmllMsec5W6qSsooiKIiiIoiKIiiIoiKIiiIoiKIiiIoiZXu1IovKbj+COLezu9daJaiOPScdisQ0ssvyjDaq9f7wSPwTsL5vKPr7vV7a5s1c92DcAurDk+NmLsT3KHLVRz9a6Fl5tr6gvGJ/sq80HS3kn6jXJypQ84Zns+Yd42ei7mRMpClk5OQ/wAHdx27tv4U5XkdC92iilFERREURZU4Of8A7+o1Cgq22u27Iouu3UPjiFijIz5q5L6SqzjmvNt5XPdBMDg7DeVZbK1iADpEsZI/AVWAPcccvRXMlkkJzXOv2khU3uccCbp3WlYIoiKIiiIoiiN5tvR2cJduLHIRO9j+4DvP7yK6mSclyZQnzG4NHzHYPU6h5AqtV1TadmcdOoLju09qmcDWq68szSAdpyx7/wDXoxyr6rTUjackMJzbAAagB79bryssxk0jHWdqj6trUvS25n+7y/nXH7ZLXkMu/Sk3DwCvUX1WqKr5+vQooiKIiiIoiKIiiIoiKIiiIoiKIiiIoiKIsGiJ90w/clj+nH7PLX1bI/1Bu9F4zKX0X+9a5vmvSLyq21VKiyNVQll1R9nR3myrSL5RHEUEbknS3JGXGNQx5X1V58TOgqnvzb6R3r0JhbPTMZnW0eCZJuk4AA2rgAYABYAAcgAJuFbDXMJuYffBaxRPAsJj77Vtb7p26Sia8vlnSMZ0seeOIBJdiV59kc/qMOrXubmRR5pOz/gY9altEwOz5ZM623/lLXNzZbZjZdQgliJ0M2nJQngcZGVPeueycevFrZ6FwNrg6d/r161m50Na0jQRo3LbZ264S6hnkv45TCAMFVBIUEKC3WHkDz81RJWXidG2O1/exZR0mbI2Rz7297VB7674XcV7NHBPiIaNIVYjzjQthtJPlE99W6KhhfC1z2447dqrVdZKyUtY7Ds2Kf2/smPaNraaruONkQFi2lyxdEzntjByD7ap085pZX2Ze53a9yuTQidjbutZTo2ogvETrk6v5OxPbXTqDoAefPGaqckTETbG48CrGeM8C+FlWtjboxQW13D8tib5SqLqwo0aC3HHWHV5XiOVXZq10kjH5h/j36OpVoqVsbHNztKYW+47RrpTawRfBcqOPmE2K3Oyg1xu6G/vctbaQtFhJ74qWs9gFLS4gbaYdpjGVlLHMehgTjMuePLgRVd9SHSteIrAXw29y3thIYW5+nX7Kh33JYg52wMd+ScY785nqwK9uqD3/wDK1c1d9z3xUjs3d2zWwlgtb5BJI6a7gMOcZBwoVh2cEjgx8o8TyrTLUymcPljwAwbv338FsjhjEZax2nWo2TcdiCG2wCpGCCSQR35Bnwa3DKDQbiDH3/4rWaUnTJ74q3bg7OtreGSO2mE6iTLyBlYFyi6h2eAwNPCufWSySyZ0gsbYDqVynYxjLMN1aKqLciiIoiKIiiIoiKIiiIoiKIiiLWSQKMsQB4k4H11BcALlS1pcbAKJu94ol4Jlz5uA9p/dmqcldG35cVeiydK75sFBXu3JpOGdA8F4e0865s1fI7AYLpw0MUeNrnrUZqqkZCrlkZrEuOpECpai8319WXi0URSFhtIp2W4r9Y/iK5Ffkts/82YO7j72rvZLy2+mAjlxZ3j8dXDYpiKVWGVII/17K8vNBJC7NkFivZwVMU7c+JwI98O1b1qW9FERRFrJIFGWIA89bIoZJXZrBcrTNPHC3PkcAFHfPrpIrQ4BQggkA5x5j3fX6K9DT5DjMZFRiSLWGr8ryOUcvvkOZT4N26z6Dv3aF0jdvfaC5AWQiGXlpY9lj+Qx8fA8fTzrx2VP03U0hL4hns2jSN48xhtss6XKUcuDsHK015tdFFERREURVrePfK3tQVUiWX8BTwH57ch6Of669Bkv9O1NYQ54zGbTpO4eejeqFVlGOHAYu2eq5RtfaktzKZJWyx5DuUdyqO4f6519Ko6KGkiEUIsB3naev3oXm5pnzOznnFMqtLUiiL0tuZ/u8v51x+2S15DLv0pNw8Ar1F9Vqiq+fr0KKIiiIoiKIiiIoiKIiiIoiKIiiIoiKIiiLBoie9Mf3JZfpx+zy19WyP8AUG70XjMo/Sf71rmma9OvMLOqihGqoslkZqUWM0UrGaIsE0U2WKLKyxRFqTUqVoaLJamila4qVKxWSIxRSjFQiMURdi6FfuKf/iG/6UVeayv9cbh4ldvJ/wBLtXQq5SuooiKIiiIoiKIiiIoi0lmVRlmCjxJA/XWLnNaLk2WTWOcbNF1GXO8MK8iXPmHD2n91VZK6JujFXI8nzO04KIut5JW8gBB7x9p4fVVGTKLz8uCvx5Njb82Pd74qInuGc5Zix85J9nhXPknc/ElXmRtYLNFklmtV7rYioPWiKhECgtZFsK2xmygrzdX1VeLRREURbRyFTkEg+asHsa8ZrhcLOOV8bs5hIO0YJ5HtWQc8H0j+GK50mR6V+gEbj63XXi/UFYwWJDt49LJX54b8EfXVf4FD0j3eitfuae3yN7/VJPtWQ8sD0D+Oa3x5HpWaQTvPpZVpf1BWPFgQ3cPW6ZySFjliSfPXSjjZGM1gAHUuRLNJK7OkcSevFa1mtaKIpfZm813bgCOZtIx2Wwy8O4Bs4HoxXMq8j0VUbyxi+0YHiLd6sxVk0WDXYcVPQ9JV0PKjhb1OD/ix9VcaT9H0R+Vzh2g+SuNyvMNIHvtWZukq5Pkxwr6Q5P8AiFGfo+jHzPce0DyR2WJjoA7/AFUFtPeq8nBDzMFP3q4RfQdOMj05rsUmRaGlN44xfacT33t2WVSWtnlwc7DgoauoqqKIiiIoi9L7gyRPsSOJpo0YtceUy5H86lPEE+FeYypTmcOjGFwMewKzTycm8O2Jf5hi+lw+1firzX7ef0+78rp/E29HvR8wxfS4favxU/bz+n3flPibej3o+YYvpcPtX4qft5/T7vynxNvR70fMMX0uH2r8VP28/p935T4m3o96PmGL6XD7V+Kn7ef0+78p8Tb0e9HzDF9Lh9q/FT9vP6fd+U+Jt6Pej5hi+lw+1fip+3n9Pu/KfE29HvR8wxfS4favxU/bz+n3flPibej3o+YYvpcPtX4qft5/T7vynxNvR70fMMX0uH2r8VP28/p935T4m3o96PmGL6XD7V+Kn7ef0+78p8Tb0e9HzDF9Lh9q/FT9vP6fd+U+Jt6Pej5hi+lw+1fip+3n9Pu/KfE29HvR8wxfS4favxU/bz+n3flPibej3o+YYvpcPtX4qft5/T7vynxNvR70fMMX0uH2r8VP28/p935T4m3o96iemG6ja2s1SRHK3AzpZTyglGcA17XJLS2Wx2ei8/Xm8Liua5r0q82s5olkZoosjNEsjNEssZopRRFgmpsllqTRZWWuaKbLUmilYqUWCalSsURFERRSiiLsfQp9xT/8Q3/ShrzWV/rjcPErt0H0u1dBrlK6iiIoiKIkJryNPKdV9JGfZWt0rG/MQFsZDI/5WkphPvDAvIs35qn9+BVd9fC3XdWmZPmdpFt/4UfPvUfvI/Wx/cP41UflXUxqtMyUP7O4e/JRs+3Z3+/0jwUY+vn9dU35QmfhfgrjKCFmq+/3ZMHkJOSST4k5NVnSOOJVkNAFgtCa1XKysjNMVKKaURUalCKdaLNERRFkVk1QvN9fWV4tFERREURFERREURFERREURFERREURFERREURFERRFd7ry29Jqg3QpSdSiKIiiIoiKIiiIoiKIiiIoiKIiiIoiKIiiIoiynMen+Nb6f6gVas+i5Oq6y8+iiINYqSgUUBFSERUotGopCxRSsGilatRSsURYNZBSsURFERRSiiIoi6N0Z/c0v6Y/9OOvM5X/ANgbh4ldrJ/0u0+St4rlq8nKURLCiKO29/RVVqvkV6h+oqvHXG/qu/rW9agslsvOsBpUlbR8x66xHzIUtWxYrWtbtKlZ/wBfVUnR76lIWaxOlSgVLVCyKjWiyKwOjioWanWiBUt1qF//2Q=="/>
          <p:cNvSpPr>
            <a:spLocks noChangeAspect="1" noChangeArrowheads="1"/>
          </p:cNvSpPr>
          <p:nvPr/>
        </p:nvSpPr>
        <p:spPr bwMode="auto">
          <a:xfrm>
            <a:off x="307975" y="-517525"/>
            <a:ext cx="8905875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1403649" y="4941168"/>
            <a:ext cx="2729254" cy="75608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r>
              <a:rPr lang="nl-NL" dirty="0" smtClean="0"/>
              <a:t>Storage CS</a:t>
            </a:r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en-US" dirty="0"/>
          </a:p>
        </p:txBody>
      </p:sp>
      <p:sp>
        <p:nvSpPr>
          <p:cNvPr id="3" name="Flowchart: Magnetic Disk 2"/>
          <p:cNvSpPr/>
          <p:nvPr/>
        </p:nvSpPr>
        <p:spPr>
          <a:xfrm>
            <a:off x="5076056" y="3825044"/>
            <a:ext cx="1800200" cy="468052"/>
          </a:xfrm>
          <a:prstGeom prst="flowChartMagneticDisk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30" name="Rounded Rectangle 29"/>
          <p:cNvSpPr/>
          <p:nvPr/>
        </p:nvSpPr>
        <p:spPr>
          <a:xfrm>
            <a:off x="4581245" y="4941168"/>
            <a:ext cx="2511035" cy="75608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r>
              <a:rPr lang="nl-NL" dirty="0" err="1" smtClean="0"/>
              <a:t>Compute</a:t>
            </a:r>
            <a:r>
              <a:rPr lang="nl-NL" dirty="0" smtClean="0"/>
              <a:t> CS</a:t>
            </a:r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1340885" y="2703215"/>
            <a:ext cx="2871075" cy="187220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JCS</a:t>
            </a:r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1619672" y="3207271"/>
            <a:ext cx="2339752" cy="11615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r>
              <a:rPr lang="nl-NL" dirty="0" smtClean="0"/>
              <a:t>SOA CS</a:t>
            </a:r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en-US" dirty="0"/>
          </a:p>
        </p:txBody>
      </p:sp>
      <p:sp>
        <p:nvSpPr>
          <p:cNvPr id="80" name="Cube 79"/>
          <p:cNvSpPr/>
          <p:nvPr/>
        </p:nvSpPr>
        <p:spPr>
          <a:xfrm>
            <a:off x="2051720" y="3855342"/>
            <a:ext cx="1480486" cy="306809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SOA</a:t>
            </a:r>
            <a:endParaRPr lang="en-US" sz="1400" dirty="0"/>
          </a:p>
        </p:txBody>
      </p:sp>
      <p:sp>
        <p:nvSpPr>
          <p:cNvPr id="83" name="Cube 82"/>
          <p:cNvSpPr/>
          <p:nvPr/>
        </p:nvSpPr>
        <p:spPr>
          <a:xfrm>
            <a:off x="2051720" y="3567311"/>
            <a:ext cx="1480486" cy="306809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Service Bus</a:t>
            </a:r>
            <a:endParaRPr lang="en-US" sz="1400" dirty="0"/>
          </a:p>
        </p:txBody>
      </p:sp>
      <p:sp>
        <p:nvSpPr>
          <p:cNvPr id="16" name="Can 15"/>
          <p:cNvSpPr/>
          <p:nvPr/>
        </p:nvSpPr>
        <p:spPr>
          <a:xfrm>
            <a:off x="5188690" y="3205992"/>
            <a:ext cx="648072" cy="792088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200" dirty="0" smtClean="0"/>
          </a:p>
          <a:p>
            <a:pPr algn="ctr"/>
            <a:endParaRPr lang="nl-NL" sz="1200" dirty="0"/>
          </a:p>
          <a:p>
            <a:pPr algn="ctr"/>
            <a:r>
              <a:rPr lang="nl-NL" sz="1200" dirty="0" smtClean="0"/>
              <a:t>PDB1</a:t>
            </a:r>
            <a:endParaRPr lang="en-US" sz="1200" dirty="0"/>
          </a:p>
        </p:txBody>
      </p:sp>
      <p:sp>
        <p:nvSpPr>
          <p:cNvPr id="17" name="Oval 16"/>
          <p:cNvSpPr/>
          <p:nvPr/>
        </p:nvSpPr>
        <p:spPr>
          <a:xfrm>
            <a:off x="5260698" y="3422016"/>
            <a:ext cx="522312" cy="268904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 smtClean="0"/>
              <a:t>HR</a:t>
            </a:r>
            <a:endParaRPr lang="en-US" sz="1000" dirty="0"/>
          </a:p>
        </p:txBody>
      </p:sp>
      <p:sp>
        <p:nvSpPr>
          <p:cNvPr id="18" name="Can 17"/>
          <p:cNvSpPr/>
          <p:nvPr/>
        </p:nvSpPr>
        <p:spPr>
          <a:xfrm>
            <a:off x="6012160" y="3212976"/>
            <a:ext cx="648072" cy="792088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200" dirty="0" smtClean="0"/>
          </a:p>
          <a:p>
            <a:pPr algn="ctr"/>
            <a:endParaRPr lang="nl-NL" sz="1200" dirty="0"/>
          </a:p>
          <a:p>
            <a:pPr algn="ctr"/>
            <a:r>
              <a:rPr lang="nl-NL" sz="1200" dirty="0" smtClean="0"/>
              <a:t>PDB2</a:t>
            </a:r>
            <a:endParaRPr lang="en-US" sz="1200" dirty="0"/>
          </a:p>
        </p:txBody>
      </p:sp>
      <p:sp>
        <p:nvSpPr>
          <p:cNvPr id="19" name="Oval 18"/>
          <p:cNvSpPr/>
          <p:nvPr/>
        </p:nvSpPr>
        <p:spPr>
          <a:xfrm>
            <a:off x="6084168" y="3429000"/>
            <a:ext cx="522312" cy="268904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00" dirty="0" smtClean="0"/>
              <a:t>APP</a:t>
            </a:r>
            <a:endParaRPr lang="en-US" sz="700" dirty="0"/>
          </a:p>
        </p:txBody>
      </p:sp>
      <p:sp>
        <p:nvSpPr>
          <p:cNvPr id="4" name="Flowchart: Direct Access Storage 3"/>
          <p:cNvSpPr/>
          <p:nvPr/>
        </p:nvSpPr>
        <p:spPr>
          <a:xfrm>
            <a:off x="4136427" y="3657237"/>
            <a:ext cx="147541" cy="216883"/>
          </a:xfrm>
          <a:prstGeom prst="flowChartMagneticDrum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/>
          <p:cNvCxnSpPr>
            <a:stCxn id="4" idx="4"/>
            <a:endCxn id="17" idx="2"/>
          </p:cNvCxnSpPr>
          <p:nvPr/>
        </p:nvCxnSpPr>
        <p:spPr>
          <a:xfrm flipV="1">
            <a:off x="4283968" y="3556468"/>
            <a:ext cx="976730" cy="209211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lowchart: Direct Access Storage 22"/>
          <p:cNvSpPr/>
          <p:nvPr/>
        </p:nvSpPr>
        <p:spPr>
          <a:xfrm>
            <a:off x="3458435" y="3918078"/>
            <a:ext cx="147541" cy="216883"/>
          </a:xfrm>
          <a:prstGeom prst="flowChartMagneticDrum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Elbow Connector 10"/>
          <p:cNvCxnSpPr>
            <a:stCxn id="23" idx="4"/>
            <a:endCxn id="4" idx="1"/>
          </p:cNvCxnSpPr>
          <p:nvPr/>
        </p:nvCxnSpPr>
        <p:spPr>
          <a:xfrm flipV="1">
            <a:off x="3605976" y="3765679"/>
            <a:ext cx="530451" cy="260841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60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572000" y="2708920"/>
            <a:ext cx="4248472" cy="381642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DBaaS</a:t>
            </a:r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en-US" dirty="0"/>
          </a:p>
        </p:txBody>
      </p:sp>
      <p:sp>
        <p:nvSpPr>
          <p:cNvPr id="5" name="Flowchart: Magnetic Disk 4"/>
          <p:cNvSpPr/>
          <p:nvPr/>
        </p:nvSpPr>
        <p:spPr>
          <a:xfrm>
            <a:off x="4806268" y="5805264"/>
            <a:ext cx="3510148" cy="468052"/>
          </a:xfrm>
          <a:prstGeom prst="flowChartMagneticDisk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2712779"/>
            <a:ext cx="3888433" cy="29484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JCS</a:t>
            </a:r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r>
              <a:rPr lang="nl-NL" dirty="0" smtClean="0"/>
              <a:t>SOA CS</a:t>
            </a:r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</p:txBody>
      </p:sp>
      <p:sp>
        <p:nvSpPr>
          <p:cNvPr id="7" name="Rounded Rectangle 6"/>
          <p:cNvSpPr/>
          <p:nvPr/>
        </p:nvSpPr>
        <p:spPr>
          <a:xfrm>
            <a:off x="611560" y="3207270"/>
            <a:ext cx="3347864" cy="227395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SOA CS</a:t>
            </a:r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r>
              <a:rPr lang="nl-NL" dirty="0" smtClean="0"/>
              <a:t>SOA CS</a:t>
            </a:r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</p:txBody>
      </p:sp>
      <p:sp>
        <p:nvSpPr>
          <p:cNvPr id="8" name="Cube 7"/>
          <p:cNvSpPr/>
          <p:nvPr/>
        </p:nvSpPr>
        <p:spPr>
          <a:xfrm>
            <a:off x="916448" y="3573016"/>
            <a:ext cx="2615757" cy="1728191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400" dirty="0" smtClean="0"/>
          </a:p>
          <a:p>
            <a:pPr algn="ctr"/>
            <a:r>
              <a:rPr lang="nl-NL" sz="1400" dirty="0" smtClean="0"/>
              <a:t>SOA</a:t>
            </a:r>
          </a:p>
          <a:p>
            <a:pPr algn="ctr"/>
            <a:endParaRPr lang="nl-NL" sz="1400" dirty="0" smtClean="0"/>
          </a:p>
          <a:p>
            <a:pPr algn="ctr"/>
            <a:endParaRPr lang="nl-NL" sz="1400" dirty="0"/>
          </a:p>
          <a:p>
            <a:pPr algn="ctr"/>
            <a:endParaRPr lang="nl-NL" sz="1400" dirty="0" smtClean="0"/>
          </a:p>
          <a:p>
            <a:pPr algn="ctr"/>
            <a:endParaRPr lang="nl-NL" sz="1400" dirty="0"/>
          </a:p>
          <a:p>
            <a:pPr algn="ctr"/>
            <a:endParaRPr lang="nl-NL" sz="1400" dirty="0" smtClean="0"/>
          </a:p>
          <a:p>
            <a:pPr algn="ctr"/>
            <a:endParaRPr lang="nl-NL" sz="1400" dirty="0"/>
          </a:p>
        </p:txBody>
      </p:sp>
      <p:sp>
        <p:nvSpPr>
          <p:cNvPr id="9" name="Cube 8"/>
          <p:cNvSpPr/>
          <p:nvPr/>
        </p:nvSpPr>
        <p:spPr>
          <a:xfrm>
            <a:off x="916449" y="3573016"/>
            <a:ext cx="2287399" cy="306809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Service Bus</a:t>
            </a:r>
            <a:endParaRPr lang="en-US" sz="1400" dirty="0"/>
          </a:p>
        </p:txBody>
      </p:sp>
      <p:sp>
        <p:nvSpPr>
          <p:cNvPr id="10" name="Can 9"/>
          <p:cNvSpPr/>
          <p:nvPr/>
        </p:nvSpPr>
        <p:spPr>
          <a:xfrm>
            <a:off x="4932040" y="3248551"/>
            <a:ext cx="2376264" cy="2700729"/>
          </a:xfrm>
          <a:prstGeom prst="can">
            <a:avLst>
              <a:gd name="adj" fmla="val 1616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200" dirty="0" smtClean="0"/>
          </a:p>
          <a:p>
            <a:pPr algn="ctr"/>
            <a:endParaRPr lang="nl-NL" sz="1200" dirty="0"/>
          </a:p>
          <a:p>
            <a:pPr algn="ctr"/>
            <a:endParaRPr lang="nl-NL" sz="1200" dirty="0" smtClean="0"/>
          </a:p>
          <a:p>
            <a:pPr algn="ctr"/>
            <a:endParaRPr lang="nl-NL" sz="1200" dirty="0"/>
          </a:p>
          <a:p>
            <a:pPr algn="ctr"/>
            <a:endParaRPr lang="nl-NL" sz="1200" dirty="0" smtClean="0"/>
          </a:p>
          <a:p>
            <a:pPr algn="ctr"/>
            <a:endParaRPr lang="nl-NL" sz="1200" dirty="0"/>
          </a:p>
          <a:p>
            <a:pPr algn="ctr"/>
            <a:endParaRPr lang="nl-NL" sz="1200" dirty="0" smtClean="0"/>
          </a:p>
          <a:p>
            <a:pPr algn="ctr"/>
            <a:r>
              <a:rPr lang="nl-NL" sz="1200" dirty="0" smtClean="0"/>
              <a:t>PDB1</a:t>
            </a:r>
          </a:p>
          <a:p>
            <a:pPr algn="ctr"/>
            <a:endParaRPr lang="nl-NL" sz="1200" dirty="0"/>
          </a:p>
          <a:p>
            <a:pPr algn="ctr"/>
            <a:endParaRPr lang="nl-NL" sz="1200" dirty="0" smtClean="0"/>
          </a:p>
          <a:p>
            <a:pPr algn="ctr"/>
            <a:endParaRPr lang="nl-NL" sz="1200" dirty="0"/>
          </a:p>
          <a:p>
            <a:pPr algn="ctr"/>
            <a:endParaRPr lang="nl-NL" sz="1200" dirty="0" smtClean="0"/>
          </a:p>
          <a:p>
            <a:pPr algn="ctr"/>
            <a:endParaRPr lang="nl-NL" sz="1200" dirty="0"/>
          </a:p>
          <a:p>
            <a:pPr algn="ctr"/>
            <a:endParaRPr lang="nl-NL" sz="1200" dirty="0" smtClean="0"/>
          </a:p>
          <a:p>
            <a:pPr algn="ctr"/>
            <a:endParaRPr lang="nl-NL" sz="1200" dirty="0"/>
          </a:p>
          <a:p>
            <a:pPr algn="ctr"/>
            <a:endParaRPr lang="nl-NL" sz="1200" dirty="0" smtClean="0"/>
          </a:p>
          <a:p>
            <a:pPr algn="ctr"/>
            <a:endParaRPr lang="nl-NL" sz="1200" dirty="0"/>
          </a:p>
          <a:p>
            <a:pPr algn="ctr"/>
            <a:endParaRPr lang="nl-NL" sz="1200" dirty="0" smtClean="0"/>
          </a:p>
          <a:p>
            <a:pPr algn="ctr"/>
            <a:endParaRPr lang="nl-NL" sz="1200" dirty="0"/>
          </a:p>
          <a:p>
            <a:pPr algn="ctr"/>
            <a:endParaRPr lang="nl-NL" sz="1200" dirty="0" smtClean="0"/>
          </a:p>
          <a:p>
            <a:pPr algn="ctr"/>
            <a:endParaRPr lang="nl-NL" sz="1200" dirty="0"/>
          </a:p>
          <a:p>
            <a:pPr algn="ctr"/>
            <a:endParaRPr lang="nl-NL" sz="1200" dirty="0" smtClean="0"/>
          </a:p>
          <a:p>
            <a:pPr algn="ctr"/>
            <a:endParaRPr lang="nl-NL" sz="1200" dirty="0"/>
          </a:p>
          <a:p>
            <a:pPr algn="ctr"/>
            <a:endParaRPr lang="nl-NL" sz="1200" dirty="0" smtClean="0"/>
          </a:p>
          <a:p>
            <a:pPr algn="ctr"/>
            <a:endParaRPr lang="nl-NL" sz="1200" dirty="0"/>
          </a:p>
          <a:p>
            <a:pPr algn="ctr"/>
            <a:endParaRPr lang="nl-NL" sz="1200" dirty="0" smtClean="0"/>
          </a:p>
          <a:p>
            <a:pPr algn="ctr"/>
            <a:endParaRPr lang="nl-NL" sz="1200" dirty="0"/>
          </a:p>
          <a:p>
            <a:pPr algn="ctr"/>
            <a:endParaRPr lang="nl-NL" sz="1200" dirty="0" smtClean="0"/>
          </a:p>
          <a:p>
            <a:pPr algn="ctr"/>
            <a:endParaRPr lang="nl-NL" sz="1200" dirty="0"/>
          </a:p>
        </p:txBody>
      </p:sp>
      <p:sp>
        <p:nvSpPr>
          <p:cNvPr id="11" name="Oval 10"/>
          <p:cNvSpPr/>
          <p:nvPr/>
        </p:nvSpPr>
        <p:spPr>
          <a:xfrm>
            <a:off x="5148064" y="3567311"/>
            <a:ext cx="2016224" cy="230996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 smtClean="0"/>
              <a:t>HR</a:t>
            </a:r>
          </a:p>
          <a:p>
            <a:pPr algn="ctr"/>
            <a:endParaRPr lang="nl-NL" sz="1000" dirty="0"/>
          </a:p>
          <a:p>
            <a:pPr algn="ctr"/>
            <a:endParaRPr lang="nl-NL" sz="1000" dirty="0" smtClean="0"/>
          </a:p>
          <a:p>
            <a:pPr algn="ctr"/>
            <a:endParaRPr lang="nl-NL" sz="1000" dirty="0"/>
          </a:p>
          <a:p>
            <a:pPr algn="ctr"/>
            <a:endParaRPr lang="nl-NL" sz="1000" dirty="0" smtClean="0"/>
          </a:p>
          <a:p>
            <a:pPr algn="ctr"/>
            <a:endParaRPr lang="nl-NL" sz="1000" dirty="0"/>
          </a:p>
          <a:p>
            <a:pPr algn="ctr"/>
            <a:endParaRPr lang="nl-NL" sz="1000" dirty="0" smtClean="0"/>
          </a:p>
          <a:p>
            <a:pPr algn="ctr"/>
            <a:endParaRPr lang="nl-NL" sz="1000" dirty="0"/>
          </a:p>
          <a:p>
            <a:pPr algn="ctr"/>
            <a:endParaRPr lang="nl-NL" sz="1000" dirty="0" smtClean="0"/>
          </a:p>
          <a:p>
            <a:pPr algn="ctr"/>
            <a:endParaRPr lang="nl-NL" sz="1000" dirty="0"/>
          </a:p>
          <a:p>
            <a:pPr algn="ctr"/>
            <a:endParaRPr lang="nl-NL" sz="1000" dirty="0" smtClean="0"/>
          </a:p>
          <a:p>
            <a:pPr algn="ctr"/>
            <a:endParaRPr lang="nl-NL" sz="1000" dirty="0"/>
          </a:p>
          <a:p>
            <a:pPr algn="ctr"/>
            <a:endParaRPr lang="en-US" sz="1000" dirty="0"/>
          </a:p>
        </p:txBody>
      </p:sp>
      <p:sp>
        <p:nvSpPr>
          <p:cNvPr id="12" name="Can 11"/>
          <p:cNvSpPr/>
          <p:nvPr/>
        </p:nvSpPr>
        <p:spPr>
          <a:xfrm>
            <a:off x="7524328" y="5085184"/>
            <a:ext cx="648072" cy="792088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200" dirty="0" smtClean="0"/>
          </a:p>
          <a:p>
            <a:pPr algn="ctr"/>
            <a:endParaRPr lang="nl-NL" sz="1200" dirty="0"/>
          </a:p>
          <a:p>
            <a:pPr algn="ctr"/>
            <a:r>
              <a:rPr lang="nl-NL" sz="1200" dirty="0" smtClean="0"/>
              <a:t>PDB2</a:t>
            </a:r>
            <a:endParaRPr lang="en-US" sz="1200" dirty="0"/>
          </a:p>
        </p:txBody>
      </p:sp>
      <p:sp>
        <p:nvSpPr>
          <p:cNvPr id="13" name="Oval 12"/>
          <p:cNvSpPr/>
          <p:nvPr/>
        </p:nvSpPr>
        <p:spPr>
          <a:xfrm>
            <a:off x="7596336" y="5301208"/>
            <a:ext cx="522312" cy="268904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00" dirty="0" smtClean="0"/>
              <a:t>APP</a:t>
            </a:r>
            <a:endParaRPr lang="en-US" sz="700" dirty="0"/>
          </a:p>
        </p:txBody>
      </p:sp>
      <p:sp>
        <p:nvSpPr>
          <p:cNvPr id="14" name="Flowchart: Direct Access Storage 13"/>
          <p:cNvSpPr/>
          <p:nvPr/>
        </p:nvSpPr>
        <p:spPr>
          <a:xfrm>
            <a:off x="4136427" y="4364245"/>
            <a:ext cx="147541" cy="216883"/>
          </a:xfrm>
          <a:prstGeom prst="flowChartMagneticDrum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Elbow Connector 14"/>
          <p:cNvCxnSpPr>
            <a:stCxn id="14" idx="4"/>
            <a:endCxn id="24" idx="1"/>
          </p:cNvCxnSpPr>
          <p:nvPr/>
        </p:nvCxnSpPr>
        <p:spPr>
          <a:xfrm flipV="1">
            <a:off x="4283968" y="4239090"/>
            <a:ext cx="1179010" cy="23359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16" idx="4"/>
            <a:endCxn id="14" idx="1"/>
          </p:cNvCxnSpPr>
          <p:nvPr/>
        </p:nvCxnSpPr>
        <p:spPr>
          <a:xfrm flipV="1">
            <a:off x="3061594" y="4472687"/>
            <a:ext cx="1074833" cy="21763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5462978" y="3969060"/>
            <a:ext cx="1098364" cy="54006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act_proposal_api</a:t>
            </a:r>
            <a:endParaRPr lang="en-US" sz="1200" dirty="0"/>
          </a:p>
        </p:txBody>
      </p:sp>
      <p:sp>
        <p:nvSpPr>
          <p:cNvPr id="26" name="Rectangle 25"/>
          <p:cNvSpPr/>
          <p:nvPr/>
        </p:nvSpPr>
        <p:spPr>
          <a:xfrm>
            <a:off x="5336049" y="4653136"/>
            <a:ext cx="837214" cy="3960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 smtClean="0"/>
              <a:t>proposed_acts</a:t>
            </a:r>
            <a:endParaRPr lang="en-US" sz="1100" dirty="0"/>
          </a:p>
        </p:txBody>
      </p:sp>
      <p:sp>
        <p:nvSpPr>
          <p:cNvPr id="28" name="Rectangle 27"/>
          <p:cNvSpPr/>
          <p:nvPr/>
        </p:nvSpPr>
        <p:spPr>
          <a:xfrm>
            <a:off x="5796136" y="5265204"/>
            <a:ext cx="837214" cy="3960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a</a:t>
            </a:r>
            <a:r>
              <a:rPr lang="nl-NL" sz="1100" dirty="0" err="1" smtClean="0"/>
              <a:t>ct_albums</a:t>
            </a:r>
            <a:endParaRPr lang="en-US" sz="1100" dirty="0"/>
          </a:p>
        </p:txBody>
      </p:sp>
      <p:sp>
        <p:nvSpPr>
          <p:cNvPr id="29" name="Down Arrow 28"/>
          <p:cNvSpPr/>
          <p:nvPr/>
        </p:nvSpPr>
        <p:spPr>
          <a:xfrm>
            <a:off x="5940152" y="4509120"/>
            <a:ext cx="180020" cy="1440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6336196" y="4509120"/>
            <a:ext cx="180020" cy="7920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28" idx="1"/>
          </p:cNvCxnSpPr>
          <p:nvPr/>
        </p:nvCxnSpPr>
        <p:spPr>
          <a:xfrm rot="10800000">
            <a:off x="5652120" y="5049180"/>
            <a:ext cx="144016" cy="41404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17" y="4249824"/>
            <a:ext cx="1844607" cy="1015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Flowchart: Direct Access Storage 15"/>
          <p:cNvSpPr/>
          <p:nvPr/>
        </p:nvSpPr>
        <p:spPr>
          <a:xfrm>
            <a:off x="2914053" y="4581880"/>
            <a:ext cx="147541" cy="216883"/>
          </a:xfrm>
          <a:prstGeom prst="flowChartMagneticDrum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983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/>
          <p:cNvSpPr/>
          <p:nvPr/>
        </p:nvSpPr>
        <p:spPr>
          <a:xfrm>
            <a:off x="3869922" y="950142"/>
            <a:ext cx="1332148" cy="713898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7308304" y="4453821"/>
            <a:ext cx="1008112" cy="904307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SOA CS</a:t>
            </a:r>
            <a:endParaRPr lang="en-US" sz="1600" dirty="0"/>
          </a:p>
        </p:txBody>
      </p:sp>
      <p:sp>
        <p:nvSpPr>
          <p:cNvPr id="7" name="Cube 6"/>
          <p:cNvSpPr/>
          <p:nvPr/>
        </p:nvSpPr>
        <p:spPr>
          <a:xfrm>
            <a:off x="3869923" y="4226507"/>
            <a:ext cx="1594774" cy="1046398"/>
          </a:xfrm>
          <a:prstGeom prst="cube">
            <a:avLst>
              <a:gd name="adj" fmla="val 3230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ICS</a:t>
            </a:r>
            <a:endParaRPr lang="en-US" sz="1600" dirty="0"/>
          </a:p>
        </p:txBody>
      </p:sp>
      <p:sp>
        <p:nvSpPr>
          <p:cNvPr id="8" name="Cube 7"/>
          <p:cNvSpPr/>
          <p:nvPr/>
        </p:nvSpPr>
        <p:spPr>
          <a:xfrm>
            <a:off x="3347458" y="5918694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P</a:t>
            </a:r>
            <a:r>
              <a:rPr lang="nl-NL" sz="1600" dirty="0" smtClean="0"/>
              <a:t>CS</a:t>
            </a:r>
            <a:endParaRPr lang="en-US" sz="1600" dirty="0"/>
          </a:p>
        </p:txBody>
      </p:sp>
      <p:sp>
        <p:nvSpPr>
          <p:cNvPr id="11" name="Cube 10"/>
          <p:cNvSpPr/>
          <p:nvPr/>
        </p:nvSpPr>
        <p:spPr>
          <a:xfrm>
            <a:off x="4228226" y="4182793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/>
          <p:cNvSpPr/>
          <p:nvPr/>
        </p:nvSpPr>
        <p:spPr>
          <a:xfrm>
            <a:off x="7560332" y="4450822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/>
          <p:cNvSpPr/>
          <p:nvPr/>
        </p:nvSpPr>
        <p:spPr>
          <a:xfrm>
            <a:off x="7884368" y="4296590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53" idx="4"/>
            <a:endCxn id="12" idx="2"/>
          </p:cNvCxnSpPr>
          <p:nvPr/>
        </p:nvCxnSpPr>
        <p:spPr>
          <a:xfrm>
            <a:off x="5074063" y="4431605"/>
            <a:ext cx="2486269" cy="154233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3" idx="5"/>
            <a:endCxn id="13" idx="2"/>
          </p:cNvCxnSpPr>
          <p:nvPr/>
        </p:nvCxnSpPr>
        <p:spPr>
          <a:xfrm>
            <a:off x="4910603" y="4280513"/>
            <a:ext cx="2973765" cy="151093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283" y="1146119"/>
            <a:ext cx="599425" cy="48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ube 21"/>
          <p:cNvSpPr/>
          <p:nvPr/>
        </p:nvSpPr>
        <p:spPr>
          <a:xfrm>
            <a:off x="4572000" y="4101023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4694579" y="4199503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stCxn id="22" idx="1"/>
            <a:endCxn id="21" idx="2"/>
          </p:cNvCxnSpPr>
          <p:nvPr/>
        </p:nvCxnSpPr>
        <p:spPr>
          <a:xfrm flipH="1" flipV="1">
            <a:off x="4535996" y="1633850"/>
            <a:ext cx="117013" cy="2521179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564" y="2518727"/>
            <a:ext cx="1819875" cy="664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Rectangular Callout 43"/>
          <p:cNvSpPr/>
          <p:nvPr/>
        </p:nvSpPr>
        <p:spPr>
          <a:xfrm>
            <a:off x="5363461" y="1307091"/>
            <a:ext cx="1872836" cy="533873"/>
          </a:xfrm>
          <a:prstGeom prst="wedgeRectCallout">
            <a:avLst>
              <a:gd name="adj1" fmla="val -59246"/>
              <a:gd name="adj2" fmla="val 21462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REST</a:t>
            </a:r>
          </a:p>
          <a:p>
            <a:pPr algn="ctr"/>
            <a:r>
              <a:rPr lang="nl-NL" sz="1200" dirty="0" smtClean="0"/>
              <a:t>(</a:t>
            </a:r>
            <a:r>
              <a:rPr lang="nl-NL" sz="1200" dirty="0" err="1" smtClean="0"/>
              <a:t>publishes</a:t>
            </a:r>
            <a:r>
              <a:rPr lang="nl-NL" sz="1200" dirty="0" smtClean="0"/>
              <a:t> a Tweet, </a:t>
            </a:r>
            <a:r>
              <a:rPr lang="nl-NL" sz="1200" dirty="0" err="1" smtClean="0"/>
              <a:t>called</a:t>
            </a:r>
            <a:r>
              <a:rPr lang="nl-NL" sz="1200" dirty="0" smtClean="0"/>
              <a:t> </a:t>
            </a:r>
            <a:r>
              <a:rPr lang="nl-NL" sz="1200" dirty="0" err="1" smtClean="0"/>
              <a:t>from</a:t>
            </a:r>
            <a:r>
              <a:rPr lang="nl-NL" sz="1200" dirty="0" smtClean="0"/>
              <a:t> SOA CS)</a:t>
            </a:r>
            <a:endParaRPr lang="en-US" sz="1200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272" y="3616531"/>
            <a:ext cx="2264664" cy="549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Rectangular Callout 46"/>
          <p:cNvSpPr/>
          <p:nvPr/>
        </p:nvSpPr>
        <p:spPr>
          <a:xfrm>
            <a:off x="6114642" y="2231009"/>
            <a:ext cx="2705830" cy="533873"/>
          </a:xfrm>
          <a:prstGeom prst="wedgeRectCallout">
            <a:avLst>
              <a:gd name="adj1" fmla="val -59246"/>
              <a:gd name="adj2" fmla="val 21462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SOAP</a:t>
            </a:r>
          </a:p>
          <a:p>
            <a:pPr algn="ctr"/>
            <a:r>
              <a:rPr lang="nl-NL" sz="1200" dirty="0" smtClean="0"/>
              <a:t>(returns Y or N </a:t>
            </a:r>
            <a:r>
              <a:rPr lang="nl-NL" sz="1200" dirty="0" err="1" smtClean="0"/>
              <a:t>depending</a:t>
            </a:r>
            <a:r>
              <a:rPr lang="nl-NL" sz="1200" dirty="0" smtClean="0"/>
              <a:t> on </a:t>
            </a:r>
            <a:r>
              <a:rPr lang="nl-NL" sz="1200" dirty="0" err="1" smtClean="0"/>
              <a:t>whether</a:t>
            </a:r>
            <a:r>
              <a:rPr lang="nl-NL" sz="1200" dirty="0" smtClean="0"/>
              <a:t> a </a:t>
            </a:r>
            <a:r>
              <a:rPr lang="nl-NL" sz="1200" dirty="0" err="1" smtClean="0"/>
              <a:t>proposal</a:t>
            </a:r>
            <a:r>
              <a:rPr lang="nl-NL" sz="1200" dirty="0" smtClean="0"/>
              <a:t> </a:t>
            </a:r>
            <a:r>
              <a:rPr lang="nl-NL" sz="1200" dirty="0" err="1" smtClean="0"/>
              <a:t>exists</a:t>
            </a:r>
            <a:r>
              <a:rPr lang="nl-NL" sz="1200" dirty="0" smtClean="0"/>
              <a:t> </a:t>
            </a:r>
            <a:r>
              <a:rPr lang="nl-NL" sz="1200" dirty="0" err="1" smtClean="0"/>
              <a:t>using</a:t>
            </a:r>
            <a:r>
              <a:rPr lang="nl-NL" sz="1200" dirty="0" smtClean="0"/>
              <a:t> SOA CS)</a:t>
            </a:r>
            <a:endParaRPr lang="en-US" sz="1200" dirty="0"/>
          </a:p>
        </p:txBody>
      </p:sp>
      <p:sp>
        <p:nvSpPr>
          <p:cNvPr id="53" name="Cube 52"/>
          <p:cNvSpPr/>
          <p:nvPr/>
        </p:nvSpPr>
        <p:spPr>
          <a:xfrm>
            <a:off x="4912045" y="4296589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852" y="4821537"/>
            <a:ext cx="2283787" cy="545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Rectangular Callout 39"/>
          <p:cNvSpPr/>
          <p:nvPr/>
        </p:nvSpPr>
        <p:spPr>
          <a:xfrm>
            <a:off x="6703220" y="5824116"/>
            <a:ext cx="2107239" cy="814658"/>
          </a:xfrm>
          <a:prstGeom prst="wedgeRectCallout">
            <a:avLst>
              <a:gd name="adj1" fmla="val -60175"/>
              <a:gd name="adj2" fmla="val -11800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SOAP</a:t>
            </a:r>
          </a:p>
          <a:p>
            <a:pPr algn="ctr"/>
            <a:r>
              <a:rPr lang="nl-NL" sz="1200" dirty="0" smtClean="0"/>
              <a:t>(calls </a:t>
            </a:r>
            <a:r>
              <a:rPr lang="nl-NL" sz="1200" dirty="0" err="1" smtClean="0"/>
              <a:t>to</a:t>
            </a:r>
            <a:r>
              <a:rPr lang="nl-NL" sz="1200" dirty="0" smtClean="0"/>
              <a:t> SOA CS </a:t>
            </a:r>
            <a:r>
              <a:rPr lang="nl-NL" sz="1200" dirty="0" err="1" smtClean="0"/>
              <a:t>to</a:t>
            </a:r>
            <a:r>
              <a:rPr lang="nl-NL" sz="1200" dirty="0" smtClean="0"/>
              <a:t> </a:t>
            </a:r>
            <a:r>
              <a:rPr lang="nl-NL" sz="1200" dirty="0" err="1" smtClean="0"/>
              <a:t>create</a:t>
            </a:r>
            <a:r>
              <a:rPr lang="nl-NL" sz="1200" dirty="0" smtClean="0"/>
              <a:t> </a:t>
            </a:r>
            <a:r>
              <a:rPr lang="nl-NL" sz="1200" dirty="0" err="1"/>
              <a:t>enriched</a:t>
            </a:r>
            <a:r>
              <a:rPr lang="nl-NL" sz="1200" dirty="0"/>
              <a:t> </a:t>
            </a:r>
            <a:r>
              <a:rPr lang="nl-NL" sz="1200" dirty="0" err="1"/>
              <a:t>proposal</a:t>
            </a:r>
            <a:r>
              <a:rPr lang="nl-NL" sz="1200" dirty="0"/>
              <a:t> in </a:t>
            </a:r>
            <a:r>
              <a:rPr lang="nl-NL" sz="1200" dirty="0" smtClean="0"/>
              <a:t>DB; </a:t>
            </a:r>
            <a:r>
              <a:rPr lang="nl-NL" sz="1200" dirty="0" err="1" smtClean="0"/>
              <a:t>this</a:t>
            </a:r>
            <a:r>
              <a:rPr lang="nl-NL" sz="1200" dirty="0" smtClean="0"/>
              <a:t> service is </a:t>
            </a:r>
            <a:r>
              <a:rPr lang="nl-NL" sz="1200" dirty="0" err="1" smtClean="0"/>
              <a:t>to</a:t>
            </a:r>
            <a:r>
              <a:rPr lang="nl-NL" sz="1200" dirty="0" smtClean="0"/>
              <a:t> </a:t>
            </a:r>
            <a:r>
              <a:rPr lang="nl-NL" sz="1200" dirty="0" err="1" smtClean="0"/>
              <a:t>be</a:t>
            </a:r>
            <a:r>
              <a:rPr lang="nl-NL" sz="1200" dirty="0" smtClean="0"/>
              <a:t> </a:t>
            </a:r>
            <a:r>
              <a:rPr lang="nl-NL" sz="1200" dirty="0" err="1" smtClean="0"/>
              <a:t>called</a:t>
            </a:r>
            <a:r>
              <a:rPr lang="nl-NL" sz="1200" dirty="0" smtClean="0"/>
              <a:t> </a:t>
            </a:r>
            <a:r>
              <a:rPr lang="nl-NL" sz="1200" dirty="0" err="1" smtClean="0"/>
              <a:t>by</a:t>
            </a:r>
            <a:r>
              <a:rPr lang="nl-NL" sz="1200" dirty="0" smtClean="0"/>
              <a:t> PCS)</a:t>
            </a:r>
            <a:endParaRPr lang="en-US" sz="1200" dirty="0"/>
          </a:p>
        </p:txBody>
      </p:sp>
      <p:sp>
        <p:nvSpPr>
          <p:cNvPr id="4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smtClean="0"/>
              <a:t>ICS is at </a:t>
            </a:r>
            <a:r>
              <a:rPr lang="nl-NL" dirty="0" err="1" smtClean="0"/>
              <a:t>the</a:t>
            </a:r>
            <a:r>
              <a:rPr lang="nl-NL" dirty="0" smtClean="0"/>
              <a:t> center of </a:t>
            </a:r>
            <a:r>
              <a:rPr lang="nl-NL" dirty="0" err="1" smtClean="0"/>
              <a:t>this</a:t>
            </a:r>
            <a:r>
              <a:rPr lang="nl-NL" dirty="0" smtClean="0"/>
              <a:t> </a:t>
            </a:r>
            <a:r>
              <a:rPr lang="nl-NL" dirty="0" err="1" smtClean="0"/>
              <a:t>world</a:t>
            </a:r>
            <a:endParaRPr lang="en-US" dirty="0"/>
          </a:p>
        </p:txBody>
      </p:sp>
      <p:sp>
        <p:nvSpPr>
          <p:cNvPr id="39" name="Cube 38"/>
          <p:cNvSpPr/>
          <p:nvPr/>
        </p:nvSpPr>
        <p:spPr>
          <a:xfrm>
            <a:off x="1583453" y="2103928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IoT</a:t>
            </a:r>
            <a:r>
              <a:rPr lang="nl-NL" sz="1600" dirty="0" smtClean="0"/>
              <a:t> CS</a:t>
            </a:r>
            <a:endParaRPr lang="en-US" sz="1600" dirty="0"/>
          </a:p>
        </p:txBody>
      </p:sp>
      <p:sp>
        <p:nvSpPr>
          <p:cNvPr id="46" name="Cube 45"/>
          <p:cNvSpPr/>
          <p:nvPr/>
        </p:nvSpPr>
        <p:spPr>
          <a:xfrm>
            <a:off x="1925491" y="1995915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>
            <a:stCxn id="46" idx="4"/>
          </p:cNvCxnSpPr>
          <p:nvPr/>
        </p:nvCxnSpPr>
        <p:spPr>
          <a:xfrm>
            <a:off x="2087509" y="2130931"/>
            <a:ext cx="2313472" cy="2095575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467" y="3383153"/>
            <a:ext cx="2456816" cy="604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ular Callout 50"/>
          <p:cNvSpPr/>
          <p:nvPr/>
        </p:nvSpPr>
        <p:spPr>
          <a:xfrm>
            <a:off x="4583" y="3681527"/>
            <a:ext cx="1659094" cy="901493"/>
          </a:xfrm>
          <a:prstGeom prst="wedgeRectCallout">
            <a:avLst>
              <a:gd name="adj1" fmla="val 66772"/>
              <a:gd name="adj2" fmla="val -6969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REST</a:t>
            </a:r>
          </a:p>
          <a:p>
            <a:pPr algn="ctr"/>
            <a:r>
              <a:rPr lang="nl-NL" sz="1200" dirty="0"/>
              <a:t>(hand off artist </a:t>
            </a:r>
            <a:r>
              <a:rPr lang="nl-NL" sz="1200" dirty="0" err="1"/>
              <a:t>finding</a:t>
            </a:r>
            <a:r>
              <a:rPr lang="nl-NL" sz="1200" dirty="0"/>
              <a:t> in </a:t>
            </a:r>
            <a:r>
              <a:rPr lang="nl-NL" sz="1200" dirty="0" err="1"/>
              <a:t>proprietary</a:t>
            </a:r>
            <a:r>
              <a:rPr lang="nl-NL" sz="1200" dirty="0"/>
              <a:t> </a:t>
            </a:r>
            <a:r>
              <a:rPr lang="nl-NL" sz="1200" dirty="0" err="1"/>
              <a:t>IoT</a:t>
            </a:r>
            <a:r>
              <a:rPr lang="nl-NL" sz="1200" dirty="0"/>
              <a:t> CS JSON format); </a:t>
            </a:r>
            <a:r>
              <a:rPr lang="nl-NL" sz="1200" dirty="0" err="1"/>
              <a:t>forwarded</a:t>
            </a:r>
            <a:r>
              <a:rPr lang="nl-NL" sz="1200" dirty="0"/>
              <a:t> </a:t>
            </a:r>
            <a:r>
              <a:rPr lang="nl-NL" sz="1200" dirty="0" err="1"/>
              <a:t>to</a:t>
            </a:r>
            <a:r>
              <a:rPr lang="nl-NL" sz="1200" dirty="0"/>
              <a:t> </a:t>
            </a:r>
            <a:r>
              <a:rPr lang="nl-NL" sz="1200" dirty="0" smtClean="0"/>
              <a:t>PCS</a:t>
            </a:r>
            <a:endParaRPr lang="en-US" sz="1200" dirty="0"/>
          </a:p>
        </p:txBody>
      </p:sp>
      <p:sp>
        <p:nvSpPr>
          <p:cNvPr id="54" name="Cube 53"/>
          <p:cNvSpPr/>
          <p:nvPr/>
        </p:nvSpPr>
        <p:spPr>
          <a:xfrm>
            <a:off x="3699736" y="5805264"/>
            <a:ext cx="293477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>
            <a:stCxn id="11" idx="3"/>
            <a:endCxn id="54" idx="1"/>
          </p:cNvCxnSpPr>
          <p:nvPr/>
        </p:nvCxnSpPr>
        <p:spPr>
          <a:xfrm flipH="1">
            <a:off x="3819471" y="4398818"/>
            <a:ext cx="489764" cy="1460452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4" idx="0"/>
            <a:endCxn id="23" idx="4"/>
          </p:cNvCxnSpPr>
          <p:nvPr/>
        </p:nvCxnSpPr>
        <p:spPr>
          <a:xfrm flipV="1">
            <a:off x="3873478" y="4334519"/>
            <a:ext cx="983119" cy="1470745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4" idx="5"/>
            <a:endCxn id="53" idx="4"/>
          </p:cNvCxnSpPr>
          <p:nvPr/>
        </p:nvCxnSpPr>
        <p:spPr>
          <a:xfrm flipV="1">
            <a:off x="3993213" y="4431605"/>
            <a:ext cx="1080850" cy="1454668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3" idx="1"/>
            <a:endCxn id="22" idx="0"/>
          </p:cNvCxnSpPr>
          <p:nvPr/>
        </p:nvCxnSpPr>
        <p:spPr>
          <a:xfrm flipH="1" flipV="1">
            <a:off x="4707015" y="4101023"/>
            <a:ext cx="3258362" cy="249573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56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/>
          <p:cNvSpPr/>
          <p:nvPr/>
        </p:nvSpPr>
        <p:spPr>
          <a:xfrm>
            <a:off x="3869922" y="950142"/>
            <a:ext cx="1332148" cy="713898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7308304" y="4453821"/>
            <a:ext cx="1008112" cy="904307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SOA CS</a:t>
            </a:r>
            <a:endParaRPr lang="en-US" sz="1600" dirty="0"/>
          </a:p>
        </p:txBody>
      </p:sp>
      <p:sp>
        <p:nvSpPr>
          <p:cNvPr id="7" name="Cube 6"/>
          <p:cNvSpPr/>
          <p:nvPr/>
        </p:nvSpPr>
        <p:spPr>
          <a:xfrm>
            <a:off x="3869923" y="4226507"/>
            <a:ext cx="1594774" cy="1046398"/>
          </a:xfrm>
          <a:prstGeom prst="cube">
            <a:avLst>
              <a:gd name="adj" fmla="val 3230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ICS</a:t>
            </a:r>
            <a:endParaRPr lang="en-US" sz="1600" dirty="0"/>
          </a:p>
        </p:txBody>
      </p:sp>
      <p:sp>
        <p:nvSpPr>
          <p:cNvPr id="8" name="Cube 7"/>
          <p:cNvSpPr/>
          <p:nvPr/>
        </p:nvSpPr>
        <p:spPr>
          <a:xfrm>
            <a:off x="2940634" y="6231445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P</a:t>
            </a:r>
            <a:r>
              <a:rPr lang="nl-NL" sz="1600" dirty="0" smtClean="0"/>
              <a:t>CS</a:t>
            </a:r>
            <a:endParaRPr lang="en-US" sz="1600" dirty="0"/>
          </a:p>
        </p:txBody>
      </p:sp>
      <p:sp>
        <p:nvSpPr>
          <p:cNvPr id="10" name="Cube 9"/>
          <p:cNvSpPr/>
          <p:nvPr/>
        </p:nvSpPr>
        <p:spPr>
          <a:xfrm>
            <a:off x="762618" y="2699515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IoT</a:t>
            </a:r>
            <a:r>
              <a:rPr lang="nl-NL" sz="1600" dirty="0" smtClean="0"/>
              <a:t> CS</a:t>
            </a:r>
            <a:endParaRPr lang="en-US" sz="1600" dirty="0"/>
          </a:p>
        </p:txBody>
      </p:sp>
      <p:sp>
        <p:nvSpPr>
          <p:cNvPr id="11" name="Cube 10"/>
          <p:cNvSpPr/>
          <p:nvPr/>
        </p:nvSpPr>
        <p:spPr>
          <a:xfrm>
            <a:off x="4319972" y="4172500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/>
          <p:cNvSpPr/>
          <p:nvPr/>
        </p:nvSpPr>
        <p:spPr>
          <a:xfrm>
            <a:off x="7560332" y="4450822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/>
          <p:cNvSpPr/>
          <p:nvPr/>
        </p:nvSpPr>
        <p:spPr>
          <a:xfrm>
            <a:off x="7884368" y="4296590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/>
          <p:cNvSpPr/>
          <p:nvPr/>
        </p:nvSpPr>
        <p:spPr>
          <a:xfrm>
            <a:off x="3223221" y="6123432"/>
            <a:ext cx="293477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/>
          <p:cNvSpPr/>
          <p:nvPr/>
        </p:nvSpPr>
        <p:spPr>
          <a:xfrm>
            <a:off x="1104656" y="2591502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14" idx="1"/>
            <a:endCxn id="52" idx="3"/>
          </p:cNvCxnSpPr>
          <p:nvPr/>
        </p:nvCxnSpPr>
        <p:spPr>
          <a:xfrm flipV="1">
            <a:off x="3342956" y="4540925"/>
            <a:ext cx="1210425" cy="1636513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3" idx="4"/>
            <a:endCxn id="12" idx="2"/>
          </p:cNvCxnSpPr>
          <p:nvPr/>
        </p:nvCxnSpPr>
        <p:spPr>
          <a:xfrm>
            <a:off x="5074063" y="4431605"/>
            <a:ext cx="2486269" cy="154233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3" idx="5"/>
            <a:endCxn id="13" idx="2"/>
          </p:cNvCxnSpPr>
          <p:nvPr/>
        </p:nvCxnSpPr>
        <p:spPr>
          <a:xfrm>
            <a:off x="4910603" y="4280513"/>
            <a:ext cx="2973765" cy="151093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283" y="1146119"/>
            <a:ext cx="599425" cy="48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ube 21"/>
          <p:cNvSpPr/>
          <p:nvPr/>
        </p:nvSpPr>
        <p:spPr>
          <a:xfrm>
            <a:off x="4572000" y="4101023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4694579" y="4199503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stCxn id="22" idx="1"/>
            <a:endCxn id="21" idx="2"/>
          </p:cNvCxnSpPr>
          <p:nvPr/>
        </p:nvCxnSpPr>
        <p:spPr>
          <a:xfrm flipH="1" flipV="1">
            <a:off x="4535996" y="1633850"/>
            <a:ext cx="117013" cy="2521179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5" idx="4"/>
            <a:endCxn id="11" idx="2"/>
          </p:cNvCxnSpPr>
          <p:nvPr/>
        </p:nvCxnSpPr>
        <p:spPr>
          <a:xfrm>
            <a:off x="1266674" y="2726518"/>
            <a:ext cx="3053298" cy="1580998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564" y="2518727"/>
            <a:ext cx="1819875" cy="664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40" y="3283663"/>
            <a:ext cx="2282627" cy="591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Rectangular Callout 43"/>
          <p:cNvSpPr/>
          <p:nvPr/>
        </p:nvSpPr>
        <p:spPr>
          <a:xfrm>
            <a:off x="5363460" y="1307091"/>
            <a:ext cx="2068049" cy="533873"/>
          </a:xfrm>
          <a:prstGeom prst="wedgeRectCallout">
            <a:avLst>
              <a:gd name="adj1" fmla="val -59246"/>
              <a:gd name="adj2" fmla="val 21462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REST</a:t>
            </a:r>
          </a:p>
          <a:p>
            <a:pPr algn="ctr"/>
            <a:r>
              <a:rPr lang="nl-NL" sz="1200" dirty="0" smtClean="0"/>
              <a:t>(</a:t>
            </a:r>
            <a:r>
              <a:rPr lang="nl-NL" sz="1200" dirty="0" err="1" smtClean="0"/>
              <a:t>publishes</a:t>
            </a:r>
            <a:r>
              <a:rPr lang="nl-NL" sz="1200" dirty="0" smtClean="0"/>
              <a:t> a Tweet </a:t>
            </a:r>
            <a:r>
              <a:rPr lang="nl-NL" sz="1200" dirty="0" err="1" smtClean="0"/>
              <a:t>through</a:t>
            </a:r>
            <a:r>
              <a:rPr lang="nl-NL" sz="1200" dirty="0" smtClean="0"/>
              <a:t> </a:t>
            </a:r>
            <a:r>
              <a:rPr lang="nl-NL" sz="1200" dirty="0" err="1" smtClean="0"/>
              <a:t>SaibotAirport</a:t>
            </a:r>
            <a:r>
              <a:rPr lang="nl-NL" sz="1200" dirty="0" smtClean="0"/>
              <a:t> )</a:t>
            </a:r>
            <a:endParaRPr lang="en-US" sz="1200" dirty="0"/>
          </a:p>
        </p:txBody>
      </p:sp>
      <p:sp>
        <p:nvSpPr>
          <p:cNvPr id="45" name="Rectangular Callout 44"/>
          <p:cNvSpPr/>
          <p:nvPr/>
        </p:nvSpPr>
        <p:spPr>
          <a:xfrm>
            <a:off x="762618" y="1454198"/>
            <a:ext cx="2734123" cy="594253"/>
          </a:xfrm>
          <a:prstGeom prst="wedgeRectCallout">
            <a:avLst>
              <a:gd name="adj1" fmla="val 18104"/>
              <a:gd name="adj2" fmla="val 27858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REST</a:t>
            </a:r>
          </a:p>
          <a:p>
            <a:pPr algn="ctr"/>
            <a:r>
              <a:rPr lang="nl-NL" sz="1200" dirty="0" smtClean="0"/>
              <a:t>(hand off artist </a:t>
            </a:r>
            <a:r>
              <a:rPr lang="nl-NL" sz="1200" dirty="0" err="1" smtClean="0"/>
              <a:t>finding</a:t>
            </a:r>
            <a:r>
              <a:rPr lang="nl-NL" sz="1200" dirty="0" smtClean="0"/>
              <a:t> in </a:t>
            </a:r>
            <a:r>
              <a:rPr lang="nl-NL" sz="1200" dirty="0" err="1" smtClean="0"/>
              <a:t>proprietary</a:t>
            </a:r>
            <a:r>
              <a:rPr lang="nl-NL" sz="1200" dirty="0" smtClean="0"/>
              <a:t> </a:t>
            </a:r>
            <a:r>
              <a:rPr lang="nl-NL" sz="1200" dirty="0" err="1" smtClean="0"/>
              <a:t>IoT</a:t>
            </a:r>
            <a:r>
              <a:rPr lang="nl-NL" sz="1200" dirty="0" smtClean="0"/>
              <a:t> CS JSON format); </a:t>
            </a:r>
            <a:r>
              <a:rPr lang="nl-NL" sz="1200" dirty="0" err="1" smtClean="0"/>
              <a:t>forwarded</a:t>
            </a:r>
            <a:r>
              <a:rPr lang="nl-NL" sz="1200" dirty="0" smtClean="0"/>
              <a:t> </a:t>
            </a:r>
            <a:r>
              <a:rPr lang="nl-NL" sz="1200" dirty="0" err="1" smtClean="0"/>
              <a:t>to</a:t>
            </a:r>
            <a:r>
              <a:rPr lang="nl-NL" sz="1200" dirty="0" smtClean="0"/>
              <a:t> SOA CS</a:t>
            </a:r>
            <a:endParaRPr lang="en-US" sz="1200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272" y="3616531"/>
            <a:ext cx="2264664" cy="549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Rectangular Callout 46"/>
          <p:cNvSpPr/>
          <p:nvPr/>
        </p:nvSpPr>
        <p:spPr>
          <a:xfrm>
            <a:off x="6114642" y="2231009"/>
            <a:ext cx="2705830" cy="533873"/>
          </a:xfrm>
          <a:prstGeom prst="wedgeRectCallout">
            <a:avLst>
              <a:gd name="adj1" fmla="val -59246"/>
              <a:gd name="adj2" fmla="val 21462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SOAP</a:t>
            </a:r>
          </a:p>
          <a:p>
            <a:pPr algn="ctr"/>
            <a:r>
              <a:rPr lang="nl-NL" sz="1200" dirty="0" smtClean="0"/>
              <a:t>(returns Y or N </a:t>
            </a:r>
            <a:r>
              <a:rPr lang="nl-NL" sz="1200" dirty="0" err="1" smtClean="0"/>
              <a:t>depending</a:t>
            </a:r>
            <a:r>
              <a:rPr lang="nl-NL" sz="1200" dirty="0" smtClean="0"/>
              <a:t> on </a:t>
            </a:r>
            <a:r>
              <a:rPr lang="nl-NL" sz="1200" dirty="0" err="1" smtClean="0"/>
              <a:t>whether</a:t>
            </a:r>
            <a:r>
              <a:rPr lang="nl-NL" sz="1200" dirty="0" smtClean="0"/>
              <a:t> a </a:t>
            </a:r>
            <a:r>
              <a:rPr lang="nl-NL" sz="1200" dirty="0" err="1" smtClean="0"/>
              <a:t>proposal</a:t>
            </a:r>
            <a:r>
              <a:rPr lang="nl-NL" sz="1200" dirty="0" smtClean="0"/>
              <a:t> </a:t>
            </a:r>
            <a:r>
              <a:rPr lang="nl-NL" sz="1200" dirty="0" err="1" smtClean="0"/>
              <a:t>exists</a:t>
            </a:r>
            <a:r>
              <a:rPr lang="nl-NL" sz="1200" dirty="0" smtClean="0"/>
              <a:t> </a:t>
            </a:r>
            <a:r>
              <a:rPr lang="nl-NL" sz="1200" dirty="0" err="1" smtClean="0"/>
              <a:t>using</a:t>
            </a:r>
            <a:r>
              <a:rPr lang="nl-NL" sz="1200" dirty="0" smtClean="0"/>
              <a:t> SOA CS)</a:t>
            </a:r>
            <a:endParaRPr lang="en-US" sz="1200" dirty="0"/>
          </a:p>
        </p:txBody>
      </p:sp>
      <p:cxnSp>
        <p:nvCxnSpPr>
          <p:cNvPr id="43" name="Straight Arrow Connector 42"/>
          <p:cNvCxnSpPr>
            <a:endCxn id="11" idx="2"/>
          </p:cNvCxnSpPr>
          <p:nvPr/>
        </p:nvCxnSpPr>
        <p:spPr>
          <a:xfrm flipV="1">
            <a:off x="251520" y="4307516"/>
            <a:ext cx="4068452" cy="1395154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ube 51"/>
          <p:cNvSpPr/>
          <p:nvPr/>
        </p:nvSpPr>
        <p:spPr>
          <a:xfrm>
            <a:off x="4472372" y="4324900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ube 52"/>
          <p:cNvSpPr/>
          <p:nvPr/>
        </p:nvSpPr>
        <p:spPr>
          <a:xfrm>
            <a:off x="4912045" y="4296589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642" y="4359665"/>
            <a:ext cx="1804282" cy="658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Rectangular Callout 48"/>
          <p:cNvSpPr/>
          <p:nvPr/>
        </p:nvSpPr>
        <p:spPr>
          <a:xfrm>
            <a:off x="968648" y="5425828"/>
            <a:ext cx="2163150" cy="901493"/>
          </a:xfrm>
          <a:prstGeom prst="wedgeRectCallout">
            <a:avLst>
              <a:gd name="adj1" fmla="val 28028"/>
              <a:gd name="adj2" fmla="val -10986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REST</a:t>
            </a:r>
            <a:endParaRPr lang="nl-NL" sz="1200" dirty="0"/>
          </a:p>
          <a:p>
            <a:pPr algn="ctr"/>
            <a:r>
              <a:rPr lang="nl-NL" sz="1200" dirty="0" smtClean="0"/>
              <a:t>(</a:t>
            </a:r>
            <a:r>
              <a:rPr lang="nl-NL" sz="1200" dirty="0" err="1" smtClean="0"/>
              <a:t>submit</a:t>
            </a:r>
            <a:r>
              <a:rPr lang="nl-NL" sz="1200" dirty="0" smtClean="0"/>
              <a:t> a </a:t>
            </a:r>
            <a:r>
              <a:rPr lang="nl-NL" sz="1200" dirty="0" err="1" smtClean="0"/>
              <a:t>proposal</a:t>
            </a:r>
            <a:r>
              <a:rPr lang="nl-NL" sz="1200" dirty="0" smtClean="0"/>
              <a:t> for </a:t>
            </a:r>
            <a:r>
              <a:rPr lang="nl-NL" sz="1200" dirty="0" err="1" smtClean="0"/>
              <a:t>an</a:t>
            </a:r>
            <a:r>
              <a:rPr lang="nl-NL" sz="1200" dirty="0" smtClean="0"/>
              <a:t> artist in  decent JSON format; links </a:t>
            </a:r>
            <a:r>
              <a:rPr lang="nl-NL" sz="1200" dirty="0" err="1" smtClean="0"/>
              <a:t>to</a:t>
            </a:r>
            <a:r>
              <a:rPr lang="nl-NL" sz="1200" dirty="0" smtClean="0"/>
              <a:t> PCS </a:t>
            </a:r>
            <a:r>
              <a:rPr lang="nl-NL" sz="1200" dirty="0" err="1" smtClean="0"/>
              <a:t>to</a:t>
            </a:r>
            <a:r>
              <a:rPr lang="nl-NL" sz="1200" dirty="0" smtClean="0"/>
              <a:t> </a:t>
            </a:r>
            <a:r>
              <a:rPr lang="nl-NL" sz="1200" dirty="0" err="1" smtClean="0"/>
              <a:t>ask</a:t>
            </a:r>
            <a:r>
              <a:rPr lang="nl-NL" sz="1200" dirty="0" smtClean="0"/>
              <a:t> for </a:t>
            </a:r>
            <a:r>
              <a:rPr lang="nl-NL" sz="1200" dirty="0" err="1" smtClean="0"/>
              <a:t>approval</a:t>
            </a:r>
            <a:r>
              <a:rPr lang="nl-NL" sz="1200" dirty="0" smtClean="0"/>
              <a:t> of </a:t>
            </a:r>
            <a:r>
              <a:rPr lang="nl-NL" sz="1200" dirty="0" err="1" smtClean="0"/>
              <a:t>the</a:t>
            </a:r>
            <a:r>
              <a:rPr lang="nl-NL" sz="1200" dirty="0" smtClean="0"/>
              <a:t> </a:t>
            </a:r>
            <a:r>
              <a:rPr lang="nl-NL" sz="1200" dirty="0" err="1" smtClean="0"/>
              <a:t>proposal</a:t>
            </a:r>
            <a:endParaRPr lang="en-US" sz="1200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509" y="4812293"/>
            <a:ext cx="2283787" cy="545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Rectangular Callout 39"/>
          <p:cNvSpPr/>
          <p:nvPr/>
        </p:nvSpPr>
        <p:spPr>
          <a:xfrm>
            <a:off x="6703220" y="5824116"/>
            <a:ext cx="2107239" cy="814658"/>
          </a:xfrm>
          <a:prstGeom prst="wedgeRectCallout">
            <a:avLst>
              <a:gd name="adj1" fmla="val -60175"/>
              <a:gd name="adj2" fmla="val -11800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SOAP</a:t>
            </a:r>
          </a:p>
          <a:p>
            <a:pPr algn="ctr"/>
            <a:r>
              <a:rPr lang="nl-NL" sz="1200" dirty="0" smtClean="0"/>
              <a:t>(calls </a:t>
            </a:r>
            <a:r>
              <a:rPr lang="nl-NL" sz="1200" dirty="0" err="1" smtClean="0"/>
              <a:t>to</a:t>
            </a:r>
            <a:r>
              <a:rPr lang="nl-NL" sz="1200" dirty="0" smtClean="0"/>
              <a:t> SOA CS </a:t>
            </a:r>
            <a:r>
              <a:rPr lang="nl-NL" sz="1200" dirty="0" err="1" smtClean="0"/>
              <a:t>to</a:t>
            </a:r>
            <a:r>
              <a:rPr lang="nl-NL" sz="1200" dirty="0" smtClean="0"/>
              <a:t> </a:t>
            </a:r>
            <a:r>
              <a:rPr lang="nl-NL" sz="1200" dirty="0" err="1" smtClean="0"/>
              <a:t>create</a:t>
            </a:r>
            <a:r>
              <a:rPr lang="nl-NL" sz="1200" dirty="0" smtClean="0"/>
              <a:t> </a:t>
            </a:r>
            <a:r>
              <a:rPr lang="nl-NL" sz="1200" dirty="0" err="1"/>
              <a:t>enriched</a:t>
            </a:r>
            <a:r>
              <a:rPr lang="nl-NL" sz="1200" dirty="0"/>
              <a:t> </a:t>
            </a:r>
            <a:r>
              <a:rPr lang="nl-NL" sz="1200" dirty="0" err="1"/>
              <a:t>proposal</a:t>
            </a:r>
            <a:r>
              <a:rPr lang="nl-NL" sz="1200" dirty="0"/>
              <a:t> in </a:t>
            </a:r>
            <a:r>
              <a:rPr lang="nl-NL" sz="1200" dirty="0" smtClean="0"/>
              <a:t>DB; </a:t>
            </a:r>
            <a:r>
              <a:rPr lang="nl-NL" sz="1200" dirty="0" err="1" smtClean="0"/>
              <a:t>this</a:t>
            </a:r>
            <a:r>
              <a:rPr lang="nl-NL" sz="1200" dirty="0" smtClean="0"/>
              <a:t> service is </a:t>
            </a:r>
            <a:r>
              <a:rPr lang="nl-NL" sz="1200" dirty="0" err="1" smtClean="0"/>
              <a:t>to</a:t>
            </a:r>
            <a:r>
              <a:rPr lang="nl-NL" sz="1200" dirty="0" smtClean="0"/>
              <a:t> </a:t>
            </a:r>
            <a:r>
              <a:rPr lang="nl-NL" sz="1200" dirty="0" err="1" smtClean="0"/>
              <a:t>be</a:t>
            </a:r>
            <a:r>
              <a:rPr lang="nl-NL" sz="1200" dirty="0" smtClean="0"/>
              <a:t> </a:t>
            </a:r>
            <a:r>
              <a:rPr lang="nl-NL" sz="1200" dirty="0" err="1" smtClean="0"/>
              <a:t>called</a:t>
            </a:r>
            <a:r>
              <a:rPr lang="nl-NL" sz="1200" dirty="0" smtClean="0"/>
              <a:t> </a:t>
            </a:r>
            <a:r>
              <a:rPr lang="nl-NL" sz="1200" dirty="0" err="1" smtClean="0"/>
              <a:t>by</a:t>
            </a:r>
            <a:r>
              <a:rPr lang="nl-NL" sz="1200" dirty="0" smtClean="0"/>
              <a:t> PCS)</a:t>
            </a:r>
            <a:endParaRPr lang="en-US" sz="1200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918" y="5239180"/>
            <a:ext cx="1373370" cy="584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ular Callout 62"/>
          <p:cNvSpPr/>
          <p:nvPr/>
        </p:nvSpPr>
        <p:spPr>
          <a:xfrm>
            <a:off x="4472372" y="6129300"/>
            <a:ext cx="2107239" cy="612068"/>
          </a:xfrm>
          <a:prstGeom prst="wedgeRectCallout">
            <a:avLst>
              <a:gd name="adj1" fmla="val -26363"/>
              <a:gd name="adj2" fmla="val -12358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REST API</a:t>
            </a:r>
            <a:endParaRPr lang="nl-NL" sz="1200" dirty="0"/>
          </a:p>
          <a:p>
            <a:pPr algn="ctr"/>
            <a:r>
              <a:rPr lang="nl-NL" sz="1200" dirty="0" smtClean="0"/>
              <a:t>(calls </a:t>
            </a:r>
            <a:r>
              <a:rPr lang="nl-NL" sz="1200" dirty="0" err="1" smtClean="0"/>
              <a:t>to</a:t>
            </a:r>
            <a:r>
              <a:rPr lang="nl-NL" sz="1200" dirty="0" smtClean="0"/>
              <a:t> SOA CS </a:t>
            </a:r>
            <a:r>
              <a:rPr lang="nl-NL" sz="1200" dirty="0" err="1" smtClean="0"/>
              <a:t>to</a:t>
            </a:r>
            <a:r>
              <a:rPr lang="nl-NL" sz="1200" dirty="0" smtClean="0"/>
              <a:t> </a:t>
            </a:r>
            <a:r>
              <a:rPr lang="nl-NL" sz="1200" dirty="0" err="1" smtClean="0"/>
              <a:t>create</a:t>
            </a:r>
            <a:r>
              <a:rPr lang="nl-NL" sz="1200" dirty="0" smtClean="0"/>
              <a:t> </a:t>
            </a:r>
            <a:r>
              <a:rPr lang="nl-NL" sz="1200" dirty="0" err="1"/>
              <a:t>enriched</a:t>
            </a:r>
            <a:r>
              <a:rPr lang="nl-NL" sz="1200" dirty="0"/>
              <a:t> </a:t>
            </a:r>
            <a:r>
              <a:rPr lang="nl-NL" sz="1200" dirty="0" err="1"/>
              <a:t>proposal</a:t>
            </a:r>
            <a:r>
              <a:rPr lang="nl-NL" sz="1200" dirty="0"/>
              <a:t> in </a:t>
            </a:r>
            <a:r>
              <a:rPr lang="nl-NL" sz="1200" dirty="0" smtClean="0"/>
              <a:t>DB)</a:t>
            </a:r>
            <a:endParaRPr lang="en-US" sz="12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32" y="3708736"/>
            <a:ext cx="2456816" cy="604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>
            <a:stCxn id="11" idx="3"/>
            <a:endCxn id="14" idx="1"/>
          </p:cNvCxnSpPr>
          <p:nvPr/>
        </p:nvCxnSpPr>
        <p:spPr>
          <a:xfrm flipH="1">
            <a:off x="3342956" y="4388525"/>
            <a:ext cx="1058025" cy="1788913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ular Callout 40"/>
          <p:cNvSpPr/>
          <p:nvPr/>
        </p:nvSpPr>
        <p:spPr>
          <a:xfrm>
            <a:off x="-183438" y="4388525"/>
            <a:ext cx="1659094" cy="901493"/>
          </a:xfrm>
          <a:prstGeom prst="wedgeRectCallout">
            <a:avLst>
              <a:gd name="adj1" fmla="val 28028"/>
              <a:gd name="adj2" fmla="val -10986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REST</a:t>
            </a:r>
          </a:p>
          <a:p>
            <a:pPr algn="ctr"/>
            <a:r>
              <a:rPr lang="nl-NL" sz="1200" dirty="0"/>
              <a:t>(hand off artist </a:t>
            </a:r>
            <a:r>
              <a:rPr lang="nl-NL" sz="1200" dirty="0" err="1"/>
              <a:t>finding</a:t>
            </a:r>
            <a:r>
              <a:rPr lang="nl-NL" sz="1200" dirty="0"/>
              <a:t> in </a:t>
            </a:r>
            <a:r>
              <a:rPr lang="nl-NL" sz="1200" dirty="0" err="1"/>
              <a:t>proprietary</a:t>
            </a:r>
            <a:r>
              <a:rPr lang="nl-NL" sz="1200" dirty="0"/>
              <a:t> </a:t>
            </a:r>
            <a:r>
              <a:rPr lang="nl-NL" sz="1200" dirty="0" err="1"/>
              <a:t>IoT</a:t>
            </a:r>
            <a:r>
              <a:rPr lang="nl-NL" sz="1200" dirty="0"/>
              <a:t> CS JSON format); </a:t>
            </a:r>
            <a:r>
              <a:rPr lang="nl-NL" sz="1200" dirty="0" err="1"/>
              <a:t>forwarded</a:t>
            </a:r>
            <a:r>
              <a:rPr lang="nl-NL" sz="1200" dirty="0"/>
              <a:t> </a:t>
            </a:r>
            <a:r>
              <a:rPr lang="nl-NL" sz="1200" dirty="0" err="1"/>
              <a:t>to</a:t>
            </a:r>
            <a:r>
              <a:rPr lang="nl-NL" sz="1200" dirty="0"/>
              <a:t> </a:t>
            </a:r>
            <a:r>
              <a:rPr lang="nl-NL" sz="1200" dirty="0" smtClean="0"/>
              <a:t>PCS</a:t>
            </a:r>
            <a:endParaRPr lang="en-US" sz="1200" dirty="0"/>
          </a:p>
        </p:txBody>
      </p:sp>
      <p:sp>
        <p:nvSpPr>
          <p:cNvPr id="4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smtClean="0"/>
              <a:t>ICS is at </a:t>
            </a:r>
            <a:r>
              <a:rPr lang="nl-NL" dirty="0" err="1" smtClean="0"/>
              <a:t>the</a:t>
            </a:r>
            <a:r>
              <a:rPr lang="nl-NL" dirty="0" smtClean="0"/>
              <a:t> center of </a:t>
            </a:r>
            <a:r>
              <a:rPr lang="nl-NL" dirty="0" err="1" smtClean="0"/>
              <a:t>this</a:t>
            </a:r>
            <a:r>
              <a:rPr lang="nl-NL" dirty="0" smtClean="0"/>
              <a:t> </a:t>
            </a:r>
            <a:r>
              <a:rPr lang="nl-NL" dirty="0" err="1" smtClean="0"/>
              <a:t>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42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20180"/>
            <a:ext cx="8807396" cy="5005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 smtClean="0"/>
              <a:t>Defining</a:t>
            </a:r>
            <a:r>
              <a:rPr lang="nl-NL" dirty="0" smtClean="0"/>
              <a:t> </a:t>
            </a:r>
            <a:r>
              <a:rPr lang="nl-NL" dirty="0" err="1" smtClean="0"/>
              <a:t>Connections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165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Defining</a:t>
            </a:r>
            <a:r>
              <a:rPr lang="nl-NL" dirty="0" smtClean="0"/>
              <a:t> </a:t>
            </a:r>
            <a:r>
              <a:rPr lang="nl-NL" dirty="0" err="1" smtClean="0"/>
              <a:t>Integrations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64" y="1138634"/>
            <a:ext cx="8382000" cy="574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8311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smtClean="0"/>
              <a:t>Integration: </a:t>
            </a:r>
            <a:r>
              <a:rPr lang="nl-NL" dirty="0" err="1" smtClean="0"/>
              <a:t>expose</a:t>
            </a:r>
            <a:r>
              <a:rPr lang="nl-NL" dirty="0" smtClean="0"/>
              <a:t> public SOAP, </a:t>
            </a:r>
            <a:r>
              <a:rPr lang="nl-NL" dirty="0" err="1" smtClean="0"/>
              <a:t>integrate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internal</a:t>
            </a:r>
            <a:r>
              <a:rPr lang="nl-NL" dirty="0" smtClean="0"/>
              <a:t> SOA 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4"/>
            <a:ext cx="915035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4667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Configure</a:t>
            </a:r>
            <a:r>
              <a:rPr lang="nl-NL" dirty="0" smtClean="0"/>
              <a:t> business </a:t>
            </a:r>
            <a:r>
              <a:rPr lang="nl-NL" dirty="0" err="1" smtClean="0"/>
              <a:t>identifiers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37779"/>
            <a:ext cx="8729772" cy="495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1568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Action: </a:t>
            </a:r>
            <a:r>
              <a:rPr lang="nl-NL" dirty="0" err="1" smtClean="0"/>
              <a:t>Find</a:t>
            </a:r>
            <a:r>
              <a:rPr lang="nl-NL" dirty="0" smtClean="0"/>
              <a:t> a </a:t>
            </a:r>
            <a:r>
              <a:rPr lang="nl-NL" dirty="0" err="1" smtClean="0"/>
              <a:t>nice</a:t>
            </a:r>
            <a:r>
              <a:rPr lang="nl-NL" dirty="0" smtClean="0"/>
              <a:t> The Boss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50" y="1124744"/>
            <a:ext cx="9050298" cy="565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63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1262</TotalTime>
  <Words>383</Words>
  <Application>Microsoft Office PowerPoint</Application>
  <PresentationFormat>On-screen Show (4:3)</PresentationFormat>
  <Paragraphs>192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Integration and Persistence</vt:lpstr>
      <vt:lpstr>PowerPoint Presentation</vt:lpstr>
      <vt:lpstr>PowerPoint Presentation</vt:lpstr>
      <vt:lpstr>PowerPoint Presentation</vt:lpstr>
      <vt:lpstr>PowerPoint Presentation</vt:lpstr>
      <vt:lpstr>Defining Integrations</vt:lpstr>
      <vt:lpstr>Integration: expose public SOAP, integrate with internal SOA CS</vt:lpstr>
      <vt:lpstr>Configure business identifiers</vt:lpstr>
      <vt:lpstr>Action: Find a nice The Boss image</vt:lpstr>
      <vt:lpstr>Submit proposal directly to ICS (pretending to be PCS)</vt:lpstr>
      <vt:lpstr>Verified with direct Soap Calls to SOA CS</vt:lpstr>
      <vt:lpstr>Verified with direct Soap Calls to SOA CS</vt:lpstr>
      <vt:lpstr>Seconds later…</vt:lpstr>
      <vt:lpstr>And published in the JET Web App</vt:lpstr>
      <vt:lpstr>And published in the JET Web App</vt:lpstr>
      <vt:lpstr>Traces in ICS</vt:lpstr>
      <vt:lpstr>Traces in ICS</vt:lpstr>
      <vt:lpstr>And in SOA CS</vt:lpstr>
      <vt:lpstr>And in SOA CS</vt:lpstr>
      <vt:lpstr>And in SOA CS</vt:lpstr>
      <vt:lpstr>And in DBaaS</vt:lpstr>
      <vt:lpstr>SOA CS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Jellema</dc:creator>
  <cp:lastModifiedBy>Lucas Jellema</cp:lastModifiedBy>
  <cp:revision>12</cp:revision>
  <dcterms:created xsi:type="dcterms:W3CDTF">2016-03-16T05:31:15Z</dcterms:created>
  <dcterms:modified xsi:type="dcterms:W3CDTF">2016-04-04T05:13:07Z</dcterms:modified>
</cp:coreProperties>
</file>